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PT Sans Narrow"/>
      <p:regular r:id="rId34"/>
      <p:bold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TSansNarrow-bold.fntdata"/><Relationship Id="rId12" Type="http://schemas.openxmlformats.org/officeDocument/2006/relationships/slide" Target="slides/slide7.xml"/><Relationship Id="rId34" Type="http://schemas.openxmlformats.org/officeDocument/2006/relationships/font" Target="fonts/PTSansNarrow-regular.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00bf397d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000bf397d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000bf397d2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000bf397d2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13c0b5eac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13c0b5eac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000bf397d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000bf397d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000bf397d2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000bf397d2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000bf397d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000bf397d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1407099c0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1407099c0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2bbd5ab6e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2bbd5ab6e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2bbd5ab6e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2bbd5ab6e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 actions required.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2bbd5ab6e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2bbd5ab6e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2bbd5ab6e8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2bbd5ab6e8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000bf397d2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000bf397d2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2bbd5ab6e8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2bbd5ab6e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1407099c0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1407099c0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2bbd5ab6e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2bbd5ab6e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2bbd5ab6e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2bbd5ab6e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2bbd5ab6e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2bbd5ab6e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2bbd5ab6e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2bbd5ab6e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4c2a683555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4c2a683555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149e71b51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149e71b51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7dea7d399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7dea7d399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7dea7d399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7dea7d399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c3218191d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c3218191d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7dea7d399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7dea7d399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13c0b5eac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13c0b5eac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13c0b5ea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13c0b5ea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00bf397d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000bf397d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rgbClr val="FFF2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Data Analysis - Feb 24</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fontScale="70000"/>
          </a:bodyPr>
          <a:lstStyle/>
          <a:p>
            <a:pPr indent="0" lvl="0" marL="0" rtl="0" algn="ctr">
              <a:spcBef>
                <a:spcPts val="0"/>
              </a:spcBef>
              <a:spcAft>
                <a:spcPts val="0"/>
              </a:spcAft>
              <a:buNone/>
            </a:pPr>
            <a:r>
              <a:rPr lang="en-GB"/>
              <a:t>Full School</a:t>
            </a:r>
            <a:endParaRPr/>
          </a:p>
          <a:p>
            <a:pPr indent="0" lvl="0" marL="0" rtl="0" algn="ctr">
              <a:spcBef>
                <a:spcPts val="0"/>
              </a:spcBef>
              <a:spcAft>
                <a:spcPts val="0"/>
              </a:spcAft>
              <a:buNone/>
            </a:pPr>
            <a:r>
              <a:rPr lang="en-GB"/>
              <a:t>February attainment and Progress Oct-Feb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1220500" y="-61225"/>
            <a:ext cx="5652600" cy="62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740"/>
              <a:t>Full School Progress - Oct - Feb 24 by AOP </a:t>
            </a:r>
            <a:endParaRPr sz="2222"/>
          </a:p>
        </p:txBody>
      </p:sp>
      <p:sp>
        <p:nvSpPr>
          <p:cNvPr id="143" name="Google Shape;143;p22"/>
          <p:cNvSpPr txBox="1"/>
          <p:nvPr/>
        </p:nvSpPr>
        <p:spPr>
          <a:xfrm>
            <a:off x="5430390" y="2930300"/>
            <a:ext cx="1122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latin typeface="Open Sans"/>
                <a:ea typeface="Open Sans"/>
                <a:cs typeface="Open Sans"/>
                <a:sym typeface="Open Sans"/>
              </a:rPr>
              <a:t>Satelites</a:t>
            </a:r>
            <a:endParaRPr b="1" sz="1500">
              <a:latin typeface="Open Sans"/>
              <a:ea typeface="Open Sans"/>
              <a:cs typeface="Open Sans"/>
              <a:sym typeface="Open Sans"/>
            </a:endParaRPr>
          </a:p>
        </p:txBody>
      </p:sp>
      <p:sp>
        <p:nvSpPr>
          <p:cNvPr id="144" name="Google Shape;144;p22"/>
          <p:cNvSpPr txBox="1"/>
          <p:nvPr/>
        </p:nvSpPr>
        <p:spPr>
          <a:xfrm>
            <a:off x="3605703" y="2930300"/>
            <a:ext cx="1122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latin typeface="Open Sans"/>
                <a:ea typeface="Open Sans"/>
                <a:cs typeface="Open Sans"/>
                <a:sym typeface="Open Sans"/>
              </a:rPr>
              <a:t>MOZ</a:t>
            </a:r>
            <a:endParaRPr b="1" sz="1500">
              <a:latin typeface="Open Sans"/>
              <a:ea typeface="Open Sans"/>
              <a:cs typeface="Open Sans"/>
              <a:sym typeface="Open Sans"/>
            </a:endParaRPr>
          </a:p>
        </p:txBody>
      </p:sp>
      <p:sp>
        <p:nvSpPr>
          <p:cNvPr id="145" name="Google Shape;145;p22"/>
          <p:cNvSpPr txBox="1"/>
          <p:nvPr/>
        </p:nvSpPr>
        <p:spPr>
          <a:xfrm>
            <a:off x="1781000" y="2930300"/>
            <a:ext cx="1122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latin typeface="Open Sans"/>
                <a:ea typeface="Open Sans"/>
                <a:cs typeface="Open Sans"/>
                <a:sym typeface="Open Sans"/>
              </a:rPr>
              <a:t>ASC</a:t>
            </a:r>
            <a:endParaRPr b="1" sz="1500">
              <a:latin typeface="Open Sans"/>
              <a:ea typeface="Open Sans"/>
              <a:cs typeface="Open Sans"/>
              <a:sym typeface="Open Sans"/>
            </a:endParaRPr>
          </a:p>
        </p:txBody>
      </p:sp>
      <p:sp>
        <p:nvSpPr>
          <p:cNvPr id="146" name="Google Shape;146;p22"/>
          <p:cNvSpPr txBox="1"/>
          <p:nvPr/>
        </p:nvSpPr>
        <p:spPr>
          <a:xfrm>
            <a:off x="4495340" y="2930300"/>
            <a:ext cx="1122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latin typeface="Open Sans"/>
                <a:ea typeface="Open Sans"/>
                <a:cs typeface="Open Sans"/>
                <a:sym typeface="Open Sans"/>
              </a:rPr>
              <a:t>MLD/SLD</a:t>
            </a:r>
            <a:endParaRPr b="1" sz="1500">
              <a:latin typeface="Open Sans"/>
              <a:ea typeface="Open Sans"/>
              <a:cs typeface="Open Sans"/>
              <a:sym typeface="Open Sans"/>
            </a:endParaRPr>
          </a:p>
        </p:txBody>
      </p:sp>
      <p:sp>
        <p:nvSpPr>
          <p:cNvPr id="147" name="Google Shape;147;p22"/>
          <p:cNvSpPr txBox="1"/>
          <p:nvPr/>
        </p:nvSpPr>
        <p:spPr>
          <a:xfrm>
            <a:off x="2657178" y="2930300"/>
            <a:ext cx="1122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latin typeface="Open Sans"/>
                <a:ea typeface="Open Sans"/>
                <a:cs typeface="Open Sans"/>
                <a:sym typeface="Open Sans"/>
              </a:rPr>
              <a:t>Enhanced</a:t>
            </a:r>
            <a:endParaRPr b="1" sz="1500">
              <a:latin typeface="Open Sans"/>
              <a:ea typeface="Open Sans"/>
              <a:cs typeface="Open Sans"/>
              <a:sym typeface="Open Sans"/>
            </a:endParaRPr>
          </a:p>
        </p:txBody>
      </p:sp>
      <p:sp>
        <p:nvSpPr>
          <p:cNvPr id="148" name="Google Shape;148;p22"/>
          <p:cNvSpPr txBox="1"/>
          <p:nvPr/>
        </p:nvSpPr>
        <p:spPr>
          <a:xfrm>
            <a:off x="941478" y="2930300"/>
            <a:ext cx="1122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latin typeface="Open Sans"/>
                <a:ea typeface="Open Sans"/>
                <a:cs typeface="Open Sans"/>
                <a:sym typeface="Open Sans"/>
              </a:rPr>
              <a:t>PMLD/CN</a:t>
            </a:r>
            <a:endParaRPr b="1" sz="1500">
              <a:latin typeface="Open Sans"/>
              <a:ea typeface="Open Sans"/>
              <a:cs typeface="Open Sans"/>
              <a:sym typeface="Open Sans"/>
            </a:endParaRPr>
          </a:p>
        </p:txBody>
      </p:sp>
      <p:pic>
        <p:nvPicPr>
          <p:cNvPr id="149" name="Google Shape;149;p22"/>
          <p:cNvPicPr preferRelativeResize="0"/>
          <p:nvPr/>
        </p:nvPicPr>
        <p:blipFill>
          <a:blip r:embed="rId3">
            <a:alphaModFix/>
          </a:blip>
          <a:stretch>
            <a:fillRect/>
          </a:stretch>
        </p:blipFill>
        <p:spPr>
          <a:xfrm>
            <a:off x="4900475" y="4289162"/>
            <a:ext cx="3276600" cy="504825"/>
          </a:xfrm>
          <a:prstGeom prst="rect">
            <a:avLst/>
          </a:prstGeom>
          <a:noFill/>
          <a:ln>
            <a:noFill/>
          </a:ln>
        </p:spPr>
      </p:pic>
      <p:sp>
        <p:nvSpPr>
          <p:cNvPr id="150" name="Google Shape;150;p22"/>
          <p:cNvSpPr/>
          <p:nvPr/>
        </p:nvSpPr>
        <p:spPr>
          <a:xfrm>
            <a:off x="125300" y="3543825"/>
            <a:ext cx="4434300" cy="147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PMLD 63, 13, 11, 13</a:t>
            </a:r>
            <a:endParaRPr/>
          </a:p>
          <a:p>
            <a:pPr indent="0" lvl="0" marL="0" rtl="0" algn="l">
              <a:spcBef>
                <a:spcPts val="0"/>
              </a:spcBef>
              <a:spcAft>
                <a:spcPts val="0"/>
              </a:spcAft>
              <a:buNone/>
            </a:pPr>
            <a:r>
              <a:rPr lang="en-GB"/>
              <a:t>ASC 57, 22, 12, 9</a:t>
            </a:r>
            <a:endParaRPr/>
          </a:p>
          <a:p>
            <a:pPr indent="0" lvl="0" marL="0" rtl="0" algn="l">
              <a:spcBef>
                <a:spcPts val="0"/>
              </a:spcBef>
              <a:spcAft>
                <a:spcPts val="0"/>
              </a:spcAft>
              <a:buNone/>
            </a:pPr>
            <a:r>
              <a:rPr lang="en-GB"/>
              <a:t>ENH 62, 15, 10, 13</a:t>
            </a:r>
            <a:endParaRPr/>
          </a:p>
          <a:p>
            <a:pPr indent="0" lvl="0" marL="0" rtl="0" algn="l">
              <a:spcBef>
                <a:spcPts val="0"/>
              </a:spcBef>
              <a:spcAft>
                <a:spcPts val="0"/>
              </a:spcAft>
              <a:buNone/>
            </a:pPr>
            <a:r>
              <a:rPr lang="en-GB"/>
              <a:t>MOZ 82, 5, 10, 3</a:t>
            </a:r>
            <a:endParaRPr/>
          </a:p>
          <a:p>
            <a:pPr indent="0" lvl="0" marL="0" rtl="0" algn="l">
              <a:spcBef>
                <a:spcPts val="0"/>
              </a:spcBef>
              <a:spcAft>
                <a:spcPts val="0"/>
              </a:spcAft>
              <a:buNone/>
            </a:pPr>
            <a:r>
              <a:rPr lang="en-GB"/>
              <a:t>MLD/SLD 63, 15, 9, 13</a:t>
            </a:r>
            <a:endParaRPr/>
          </a:p>
          <a:p>
            <a:pPr indent="0" lvl="0" marL="0" rtl="0" algn="l">
              <a:spcBef>
                <a:spcPts val="0"/>
              </a:spcBef>
              <a:spcAft>
                <a:spcPts val="0"/>
              </a:spcAft>
              <a:buNone/>
            </a:pPr>
            <a:r>
              <a:rPr lang="en-GB"/>
              <a:t>SAT 52, 16, 17, 15</a:t>
            </a:r>
            <a:endParaRPr/>
          </a:p>
          <a:p>
            <a:pPr indent="0" lvl="0" marL="0" rtl="0" algn="l">
              <a:spcBef>
                <a:spcPts val="0"/>
              </a:spcBef>
              <a:spcAft>
                <a:spcPts val="0"/>
              </a:spcAft>
              <a:buNone/>
            </a:pPr>
            <a:r>
              <a:rPr lang="en-GB"/>
              <a:t>Decrease in progress from last term/ Feb 23</a:t>
            </a:r>
            <a:endParaRPr/>
          </a:p>
        </p:txBody>
      </p:sp>
      <p:sp>
        <p:nvSpPr>
          <p:cNvPr id="151" name="Google Shape;151;p22"/>
          <p:cNvSpPr/>
          <p:nvPr/>
        </p:nvSpPr>
        <p:spPr>
          <a:xfrm>
            <a:off x="7028425" y="717938"/>
            <a:ext cx="1683600" cy="312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Satellites have made the most progress and MOZ has made the least progress in Feb. </a:t>
            </a:r>
            <a:endParaRPr/>
          </a:p>
          <a:p>
            <a:pPr indent="0" lvl="0" marL="0" rtl="0" algn="ctr">
              <a:spcBef>
                <a:spcPts val="0"/>
              </a:spcBef>
              <a:spcAft>
                <a:spcPts val="0"/>
              </a:spcAft>
              <a:buNone/>
            </a:pPr>
            <a:r>
              <a:rPr lang="en-GB"/>
              <a:t>All fairly similar. </a:t>
            </a:r>
            <a:endParaRPr/>
          </a:p>
          <a:p>
            <a:pPr indent="0" lvl="0" marL="0" rtl="0" algn="ctr">
              <a:spcBef>
                <a:spcPts val="0"/>
              </a:spcBef>
              <a:spcAft>
                <a:spcPts val="0"/>
              </a:spcAft>
              <a:buNone/>
            </a:pPr>
            <a:r>
              <a:t/>
            </a:r>
            <a:endParaRPr/>
          </a:p>
          <a:p>
            <a:pPr indent="0" lvl="0" marL="0" rtl="0" algn="l">
              <a:spcBef>
                <a:spcPts val="0"/>
              </a:spcBef>
              <a:spcAft>
                <a:spcPts val="0"/>
              </a:spcAft>
              <a:buNone/>
            </a:pPr>
            <a:r>
              <a:t/>
            </a:r>
            <a:endParaRPr/>
          </a:p>
        </p:txBody>
      </p:sp>
      <p:pic>
        <p:nvPicPr>
          <p:cNvPr id="152" name="Google Shape;152;p22"/>
          <p:cNvPicPr preferRelativeResize="0"/>
          <p:nvPr/>
        </p:nvPicPr>
        <p:blipFill rotWithShape="1">
          <a:blip r:embed="rId4">
            <a:alphaModFix/>
          </a:blip>
          <a:srcRect b="28605" l="0" r="0" t="14682"/>
          <a:stretch/>
        </p:blipFill>
        <p:spPr>
          <a:xfrm>
            <a:off x="512625" y="543575"/>
            <a:ext cx="5817563" cy="2309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1361250" y="0"/>
            <a:ext cx="7782600" cy="62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666"/>
              <a:t>Full School Progress Oct 23 to Feb 24 - PP V Non PP</a:t>
            </a:r>
            <a:endParaRPr sz="3440"/>
          </a:p>
        </p:txBody>
      </p:sp>
      <p:pic>
        <p:nvPicPr>
          <p:cNvPr id="158" name="Google Shape;158;p23"/>
          <p:cNvPicPr preferRelativeResize="0"/>
          <p:nvPr/>
        </p:nvPicPr>
        <p:blipFill>
          <a:blip r:embed="rId3">
            <a:alphaModFix/>
          </a:blip>
          <a:stretch>
            <a:fillRect/>
          </a:stretch>
        </p:blipFill>
        <p:spPr>
          <a:xfrm>
            <a:off x="6683750" y="4424525"/>
            <a:ext cx="2295075" cy="559300"/>
          </a:xfrm>
          <a:prstGeom prst="rect">
            <a:avLst/>
          </a:prstGeom>
          <a:noFill/>
          <a:ln>
            <a:noFill/>
          </a:ln>
        </p:spPr>
      </p:pic>
      <p:sp>
        <p:nvSpPr>
          <p:cNvPr id="159" name="Google Shape;159;p23"/>
          <p:cNvSpPr/>
          <p:nvPr/>
        </p:nvSpPr>
        <p:spPr>
          <a:xfrm>
            <a:off x="6181675" y="876350"/>
            <a:ext cx="2559000" cy="3248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Our PP and Non PP students have made similar progress in February but PP have made slightly less progress this term.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Non PP students have a score of 42 for above 5 steps of progress.</a:t>
            </a:r>
            <a:endParaRPr/>
          </a:p>
          <a:p>
            <a:pPr indent="0" lvl="0" marL="0" rtl="0" algn="ctr">
              <a:spcBef>
                <a:spcPts val="0"/>
              </a:spcBef>
              <a:spcAft>
                <a:spcPts val="0"/>
              </a:spcAft>
              <a:buNone/>
            </a:pPr>
            <a:r>
              <a:rPr lang="en-GB"/>
              <a:t>PP have a score of 33</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PP 67, 13, 11, 9</a:t>
            </a:r>
            <a:endParaRPr/>
          </a:p>
          <a:p>
            <a:pPr indent="0" lvl="0" marL="0" rtl="0" algn="ctr">
              <a:spcBef>
                <a:spcPts val="0"/>
              </a:spcBef>
              <a:spcAft>
                <a:spcPts val="0"/>
              </a:spcAft>
              <a:buNone/>
            </a:pPr>
            <a:r>
              <a:rPr lang="en-GB"/>
              <a:t>Not PP 58, 17, 12, 13</a:t>
            </a:r>
            <a:endParaRPr/>
          </a:p>
        </p:txBody>
      </p:sp>
      <p:pic>
        <p:nvPicPr>
          <p:cNvPr id="160" name="Google Shape;160;p23"/>
          <p:cNvPicPr preferRelativeResize="0"/>
          <p:nvPr/>
        </p:nvPicPr>
        <p:blipFill>
          <a:blip r:embed="rId4">
            <a:alphaModFix/>
          </a:blip>
          <a:stretch>
            <a:fillRect/>
          </a:stretch>
        </p:blipFill>
        <p:spPr>
          <a:xfrm>
            <a:off x="223700" y="1347754"/>
            <a:ext cx="4724909" cy="3248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202500" y="162790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4640"/>
              <a:t>Attainment</a:t>
            </a:r>
            <a:r>
              <a:rPr lang="en-GB" sz="4640"/>
              <a:t> </a:t>
            </a:r>
            <a:endParaRPr sz="4640"/>
          </a:p>
          <a:p>
            <a:pPr indent="0" lvl="0" marL="0" rtl="0" algn="ctr">
              <a:spcBef>
                <a:spcPts val="0"/>
              </a:spcBef>
              <a:spcAft>
                <a:spcPts val="0"/>
              </a:spcAft>
              <a:buSzPts val="990"/>
              <a:buNone/>
            </a:pPr>
            <a:r>
              <a:rPr lang="en-GB" sz="4640"/>
              <a:t>Feb 24</a:t>
            </a:r>
            <a:endParaRPr sz="4640"/>
          </a:p>
        </p:txBody>
      </p:sp>
      <p:sp>
        <p:nvSpPr>
          <p:cNvPr id="166" name="Google Shape;166;p24"/>
          <p:cNvSpPr txBox="1"/>
          <p:nvPr/>
        </p:nvSpPr>
        <p:spPr>
          <a:xfrm>
            <a:off x="0" y="749050"/>
            <a:ext cx="91440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u="sng">
              <a:latin typeface="Open Sans"/>
              <a:ea typeface="Open Sans"/>
              <a:cs typeface="Open Sans"/>
              <a:sym typeface="Open Sans"/>
            </a:endParaRPr>
          </a:p>
          <a:p>
            <a:pPr indent="0" lvl="0" marL="0" rtl="0" algn="l">
              <a:spcBef>
                <a:spcPts val="0"/>
              </a:spcBef>
              <a:spcAft>
                <a:spcPts val="0"/>
              </a:spcAft>
              <a:buNone/>
            </a:pPr>
            <a:r>
              <a:t/>
            </a:r>
            <a:endParaRPr sz="1100" u="sng">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sp>
        <p:nvSpPr>
          <p:cNvPr id="167" name="Google Shape;167;p24"/>
          <p:cNvSpPr txBox="1"/>
          <p:nvPr/>
        </p:nvSpPr>
        <p:spPr>
          <a:xfrm>
            <a:off x="119850" y="749050"/>
            <a:ext cx="859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68" name="Google Shape;168;p24"/>
          <p:cNvSpPr txBox="1"/>
          <p:nvPr/>
        </p:nvSpPr>
        <p:spPr>
          <a:xfrm>
            <a:off x="202500" y="1873600"/>
            <a:ext cx="8739000" cy="554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40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5"/>
          <p:cNvPicPr preferRelativeResize="0"/>
          <p:nvPr/>
        </p:nvPicPr>
        <p:blipFill>
          <a:blip r:embed="rId3">
            <a:alphaModFix/>
          </a:blip>
          <a:stretch>
            <a:fillRect/>
          </a:stretch>
        </p:blipFill>
        <p:spPr>
          <a:xfrm>
            <a:off x="318050" y="1386512"/>
            <a:ext cx="2935725" cy="2678425"/>
          </a:xfrm>
          <a:prstGeom prst="rect">
            <a:avLst/>
          </a:prstGeom>
          <a:noFill/>
          <a:ln>
            <a:noFill/>
          </a:ln>
        </p:spPr>
      </p:pic>
      <p:sp>
        <p:nvSpPr>
          <p:cNvPr id="174" name="Google Shape;174;p25"/>
          <p:cNvSpPr txBox="1"/>
          <p:nvPr>
            <p:ph type="title"/>
          </p:nvPr>
        </p:nvSpPr>
        <p:spPr>
          <a:xfrm>
            <a:off x="1212675" y="0"/>
            <a:ext cx="73041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                </a:t>
            </a:r>
            <a:r>
              <a:rPr lang="en-GB" u="sng"/>
              <a:t>Full School Attainment </a:t>
            </a:r>
            <a:endParaRPr u="sng"/>
          </a:p>
        </p:txBody>
      </p:sp>
      <p:sp>
        <p:nvSpPr>
          <p:cNvPr id="175" name="Google Shape;175;p25"/>
          <p:cNvSpPr txBox="1"/>
          <p:nvPr>
            <p:ph type="title"/>
          </p:nvPr>
        </p:nvSpPr>
        <p:spPr>
          <a:xfrm>
            <a:off x="-25500" y="614525"/>
            <a:ext cx="3622800" cy="867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sz="2766">
                <a:solidFill>
                  <a:srgbClr val="000000"/>
                </a:solidFill>
              </a:rPr>
              <a:t>Attainment Feb 23 </a:t>
            </a:r>
            <a:r>
              <a:rPr lang="en-GB" sz="2433">
                <a:solidFill>
                  <a:srgbClr val="000000"/>
                </a:solidFill>
              </a:rPr>
              <a:t>     </a:t>
            </a:r>
            <a:endParaRPr sz="2433">
              <a:solidFill>
                <a:srgbClr val="000000"/>
              </a:solidFill>
            </a:endParaRPr>
          </a:p>
          <a:p>
            <a:pPr indent="0" lvl="0" marL="0" rtl="0" algn="ctr">
              <a:spcBef>
                <a:spcPts val="0"/>
              </a:spcBef>
              <a:spcAft>
                <a:spcPts val="0"/>
              </a:spcAft>
              <a:buNone/>
            </a:pPr>
            <a:r>
              <a:rPr lang="en-GB" sz="2433">
                <a:solidFill>
                  <a:srgbClr val="000000"/>
                </a:solidFill>
              </a:rPr>
              <a:t>    </a:t>
            </a:r>
            <a:r>
              <a:rPr lang="en-GB" sz="1050">
                <a:solidFill>
                  <a:srgbClr val="000000"/>
                </a:solidFill>
              </a:rPr>
              <a:t>(Total MAPP scores of EHCP Outcomes)</a:t>
            </a:r>
            <a:endParaRPr sz="1050">
              <a:solidFill>
                <a:srgbClr val="000000"/>
              </a:solidFill>
            </a:endParaRPr>
          </a:p>
        </p:txBody>
      </p:sp>
      <p:sp>
        <p:nvSpPr>
          <p:cNvPr id="176" name="Google Shape;176;p25"/>
          <p:cNvSpPr txBox="1"/>
          <p:nvPr/>
        </p:nvSpPr>
        <p:spPr>
          <a:xfrm>
            <a:off x="1994128" y="2394750"/>
            <a:ext cx="1122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100">
                <a:latin typeface="Open Sans"/>
                <a:ea typeface="Open Sans"/>
                <a:cs typeface="Open Sans"/>
                <a:sym typeface="Open Sans"/>
              </a:rPr>
              <a:t>17</a:t>
            </a:r>
            <a:r>
              <a:rPr b="1" lang="en-GB" sz="1100">
                <a:latin typeface="Open Sans"/>
                <a:ea typeface="Open Sans"/>
                <a:cs typeface="Open Sans"/>
                <a:sym typeface="Open Sans"/>
              </a:rPr>
              <a:t>%</a:t>
            </a:r>
            <a:endParaRPr b="1" sz="1100">
              <a:latin typeface="Open Sans"/>
              <a:ea typeface="Open Sans"/>
              <a:cs typeface="Open Sans"/>
              <a:sym typeface="Open Sans"/>
            </a:endParaRPr>
          </a:p>
        </p:txBody>
      </p:sp>
      <p:sp>
        <p:nvSpPr>
          <p:cNvPr id="177" name="Google Shape;177;p25"/>
          <p:cNvSpPr txBox="1"/>
          <p:nvPr/>
        </p:nvSpPr>
        <p:spPr>
          <a:xfrm>
            <a:off x="871228" y="2272238"/>
            <a:ext cx="1122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100">
                <a:latin typeface="Open Sans"/>
                <a:ea typeface="Open Sans"/>
                <a:cs typeface="Open Sans"/>
                <a:sym typeface="Open Sans"/>
              </a:rPr>
              <a:t>31</a:t>
            </a:r>
            <a:r>
              <a:rPr b="1" lang="en-GB" sz="1100">
                <a:latin typeface="Open Sans"/>
                <a:ea typeface="Open Sans"/>
                <a:cs typeface="Open Sans"/>
                <a:sym typeface="Open Sans"/>
              </a:rPr>
              <a:t>%</a:t>
            </a:r>
            <a:endParaRPr b="1" sz="1100">
              <a:latin typeface="Open Sans"/>
              <a:ea typeface="Open Sans"/>
              <a:cs typeface="Open Sans"/>
              <a:sym typeface="Open Sans"/>
            </a:endParaRPr>
          </a:p>
        </p:txBody>
      </p:sp>
      <p:sp>
        <p:nvSpPr>
          <p:cNvPr id="178" name="Google Shape;178;p25"/>
          <p:cNvSpPr txBox="1"/>
          <p:nvPr/>
        </p:nvSpPr>
        <p:spPr>
          <a:xfrm>
            <a:off x="1116778" y="3334700"/>
            <a:ext cx="1122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100">
                <a:latin typeface="Open Sans"/>
                <a:ea typeface="Open Sans"/>
                <a:cs typeface="Open Sans"/>
                <a:sym typeface="Open Sans"/>
              </a:rPr>
              <a:t>52</a:t>
            </a:r>
            <a:r>
              <a:rPr b="1" lang="en-GB" sz="1100">
                <a:latin typeface="Open Sans"/>
                <a:ea typeface="Open Sans"/>
                <a:cs typeface="Open Sans"/>
                <a:sym typeface="Open Sans"/>
              </a:rPr>
              <a:t>%</a:t>
            </a:r>
            <a:endParaRPr b="1" sz="1100">
              <a:latin typeface="Open Sans"/>
              <a:ea typeface="Open Sans"/>
              <a:cs typeface="Open Sans"/>
              <a:sym typeface="Open Sans"/>
            </a:endParaRPr>
          </a:p>
        </p:txBody>
      </p:sp>
      <p:pic>
        <p:nvPicPr>
          <p:cNvPr id="179" name="Google Shape;179;p25"/>
          <p:cNvPicPr preferRelativeResize="0"/>
          <p:nvPr/>
        </p:nvPicPr>
        <p:blipFill>
          <a:blip r:embed="rId4">
            <a:alphaModFix/>
          </a:blip>
          <a:stretch>
            <a:fillRect/>
          </a:stretch>
        </p:blipFill>
        <p:spPr>
          <a:xfrm>
            <a:off x="6070188" y="4326575"/>
            <a:ext cx="3083925" cy="707400"/>
          </a:xfrm>
          <a:prstGeom prst="rect">
            <a:avLst/>
          </a:prstGeom>
          <a:noFill/>
          <a:ln>
            <a:noFill/>
          </a:ln>
        </p:spPr>
      </p:pic>
      <p:sp>
        <p:nvSpPr>
          <p:cNvPr id="180" name="Google Shape;180;p25"/>
          <p:cNvSpPr/>
          <p:nvPr/>
        </p:nvSpPr>
        <p:spPr>
          <a:xfrm>
            <a:off x="663400" y="4274650"/>
            <a:ext cx="5033400" cy="70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In Feb 23 and Feb 24 have similar attainment scores. Oct 23 was </a:t>
            </a:r>
            <a:r>
              <a:rPr lang="en-GB"/>
              <a:t>significantly</a:t>
            </a:r>
            <a:r>
              <a:rPr lang="en-GB"/>
              <a:t> higher. </a:t>
            </a:r>
            <a:endParaRPr/>
          </a:p>
        </p:txBody>
      </p:sp>
      <p:sp>
        <p:nvSpPr>
          <p:cNvPr id="181" name="Google Shape;181;p25"/>
          <p:cNvSpPr txBox="1"/>
          <p:nvPr/>
        </p:nvSpPr>
        <p:spPr>
          <a:xfrm>
            <a:off x="7050703" y="1240888"/>
            <a:ext cx="1122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100">
              <a:latin typeface="Open Sans"/>
              <a:ea typeface="Open Sans"/>
              <a:cs typeface="Open Sans"/>
              <a:sym typeface="Open Sans"/>
            </a:endParaRPr>
          </a:p>
        </p:txBody>
      </p:sp>
      <p:pic>
        <p:nvPicPr>
          <p:cNvPr id="182" name="Google Shape;182;p25"/>
          <p:cNvPicPr preferRelativeResize="0"/>
          <p:nvPr/>
        </p:nvPicPr>
        <p:blipFill rotWithShape="1">
          <a:blip r:embed="rId5">
            <a:alphaModFix/>
          </a:blip>
          <a:srcRect b="13081" l="33080" r="6331" t="16664"/>
          <a:stretch/>
        </p:blipFill>
        <p:spPr>
          <a:xfrm>
            <a:off x="6394150" y="1435625"/>
            <a:ext cx="2685516" cy="2580188"/>
          </a:xfrm>
          <a:prstGeom prst="rect">
            <a:avLst/>
          </a:prstGeom>
          <a:noFill/>
          <a:ln>
            <a:noFill/>
          </a:ln>
        </p:spPr>
      </p:pic>
      <p:sp>
        <p:nvSpPr>
          <p:cNvPr id="183" name="Google Shape;183;p25"/>
          <p:cNvSpPr txBox="1"/>
          <p:nvPr/>
        </p:nvSpPr>
        <p:spPr>
          <a:xfrm>
            <a:off x="5696800" y="614525"/>
            <a:ext cx="3538500" cy="774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333">
                <a:latin typeface="PT Sans Narrow"/>
                <a:ea typeface="PT Sans Narrow"/>
                <a:cs typeface="PT Sans Narrow"/>
                <a:sym typeface="PT Sans Narrow"/>
              </a:rPr>
              <a:t>Attainment in Feb 24 </a:t>
            </a:r>
            <a:r>
              <a:rPr b="1" lang="en-GB" sz="2433">
                <a:latin typeface="PT Sans Narrow"/>
                <a:ea typeface="PT Sans Narrow"/>
                <a:cs typeface="PT Sans Narrow"/>
                <a:sym typeface="PT Sans Narrow"/>
              </a:rPr>
              <a:t>         </a:t>
            </a:r>
            <a:endParaRPr/>
          </a:p>
          <a:p>
            <a:pPr indent="0" lvl="0" marL="0" rtl="0" algn="ctr">
              <a:spcBef>
                <a:spcPts val="0"/>
              </a:spcBef>
              <a:spcAft>
                <a:spcPts val="0"/>
              </a:spcAft>
              <a:buNone/>
            </a:pPr>
            <a:r>
              <a:t/>
            </a:r>
            <a:endParaRPr/>
          </a:p>
        </p:txBody>
      </p:sp>
      <p:sp>
        <p:nvSpPr>
          <p:cNvPr id="184" name="Google Shape;184;p25"/>
          <p:cNvSpPr txBox="1"/>
          <p:nvPr/>
        </p:nvSpPr>
        <p:spPr>
          <a:xfrm>
            <a:off x="3072000" y="617600"/>
            <a:ext cx="3000000" cy="55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333">
                <a:latin typeface="PT Sans Narrow"/>
                <a:ea typeface="PT Sans Narrow"/>
                <a:cs typeface="PT Sans Narrow"/>
                <a:sym typeface="PT Sans Narrow"/>
              </a:rPr>
              <a:t>Attainment in Oct 23 </a:t>
            </a:r>
            <a:r>
              <a:rPr b="1" lang="en-GB" sz="2433">
                <a:latin typeface="PT Sans Narrow"/>
                <a:ea typeface="PT Sans Narrow"/>
                <a:cs typeface="PT Sans Narrow"/>
                <a:sym typeface="PT Sans Narrow"/>
              </a:rPr>
              <a:t>         </a:t>
            </a:r>
            <a:endParaRPr/>
          </a:p>
        </p:txBody>
      </p:sp>
      <p:pic>
        <p:nvPicPr>
          <p:cNvPr id="185" name="Google Shape;185;p25"/>
          <p:cNvPicPr preferRelativeResize="0"/>
          <p:nvPr/>
        </p:nvPicPr>
        <p:blipFill>
          <a:blip r:embed="rId6">
            <a:alphaModFix/>
          </a:blip>
          <a:stretch>
            <a:fillRect/>
          </a:stretch>
        </p:blipFill>
        <p:spPr>
          <a:xfrm>
            <a:off x="3586788" y="1540862"/>
            <a:ext cx="2474350" cy="2474350"/>
          </a:xfrm>
          <a:prstGeom prst="rect">
            <a:avLst/>
          </a:prstGeom>
          <a:noFill/>
          <a:ln>
            <a:noFill/>
          </a:ln>
        </p:spPr>
      </p:pic>
      <p:sp>
        <p:nvSpPr>
          <p:cNvPr id="186" name="Google Shape;186;p25"/>
          <p:cNvSpPr txBox="1"/>
          <p:nvPr/>
        </p:nvSpPr>
        <p:spPr>
          <a:xfrm>
            <a:off x="4915175" y="2153900"/>
            <a:ext cx="8400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2"/>
                </a:solidFill>
                <a:latin typeface="Open Sans"/>
                <a:ea typeface="Open Sans"/>
                <a:cs typeface="Open Sans"/>
                <a:sym typeface="Open Sans"/>
              </a:rPr>
              <a:t>34%</a:t>
            </a:r>
            <a:endParaRPr b="1" sz="1100">
              <a:solidFill>
                <a:schemeClr val="dk2"/>
              </a:solidFill>
              <a:latin typeface="Open Sans"/>
              <a:ea typeface="Open Sans"/>
              <a:cs typeface="Open Sans"/>
              <a:sym typeface="Open Sans"/>
            </a:endParaRPr>
          </a:p>
        </p:txBody>
      </p:sp>
      <p:sp>
        <p:nvSpPr>
          <p:cNvPr id="187" name="Google Shape;187;p25"/>
          <p:cNvSpPr txBox="1"/>
          <p:nvPr/>
        </p:nvSpPr>
        <p:spPr>
          <a:xfrm>
            <a:off x="3835175" y="2601038"/>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dk2"/>
                </a:solidFill>
                <a:latin typeface="Open Sans"/>
                <a:ea typeface="Open Sans"/>
                <a:cs typeface="Open Sans"/>
                <a:sym typeface="Open Sans"/>
              </a:rPr>
              <a:t>2</a:t>
            </a:r>
            <a:r>
              <a:rPr b="1" lang="en-GB" sz="1100">
                <a:solidFill>
                  <a:schemeClr val="dk2"/>
                </a:solidFill>
                <a:latin typeface="Open Sans"/>
                <a:ea typeface="Open Sans"/>
                <a:cs typeface="Open Sans"/>
                <a:sym typeface="Open Sans"/>
              </a:rPr>
              <a:t>4%</a:t>
            </a:r>
            <a:endParaRPr/>
          </a:p>
        </p:txBody>
      </p:sp>
      <p:sp>
        <p:nvSpPr>
          <p:cNvPr id="188" name="Google Shape;188;p25"/>
          <p:cNvSpPr txBox="1"/>
          <p:nvPr/>
        </p:nvSpPr>
        <p:spPr>
          <a:xfrm>
            <a:off x="7163525" y="3126975"/>
            <a:ext cx="930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dk2"/>
                </a:solidFill>
                <a:latin typeface="Open Sans"/>
                <a:ea typeface="Open Sans"/>
                <a:cs typeface="Open Sans"/>
                <a:sym typeface="Open Sans"/>
              </a:rPr>
              <a:t>55</a:t>
            </a:r>
            <a:r>
              <a:rPr b="1" lang="en-GB" sz="1100">
                <a:solidFill>
                  <a:schemeClr val="dk2"/>
                </a:solidFill>
                <a:latin typeface="Open Sans"/>
                <a:ea typeface="Open Sans"/>
                <a:cs typeface="Open Sans"/>
                <a:sym typeface="Open Sans"/>
              </a:rPr>
              <a:t>%</a:t>
            </a:r>
            <a:endParaRPr/>
          </a:p>
        </p:txBody>
      </p:sp>
      <p:sp>
        <p:nvSpPr>
          <p:cNvPr id="189" name="Google Shape;189;p25"/>
          <p:cNvSpPr txBox="1"/>
          <p:nvPr/>
        </p:nvSpPr>
        <p:spPr>
          <a:xfrm>
            <a:off x="7050700" y="1927375"/>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dk2"/>
                </a:solidFill>
                <a:latin typeface="Open Sans"/>
                <a:ea typeface="Open Sans"/>
                <a:cs typeface="Open Sans"/>
                <a:sym typeface="Open Sans"/>
              </a:rPr>
              <a:t>30%</a:t>
            </a:r>
            <a:endParaRPr/>
          </a:p>
        </p:txBody>
      </p:sp>
      <p:sp>
        <p:nvSpPr>
          <p:cNvPr id="190" name="Google Shape;190;p25"/>
          <p:cNvSpPr txBox="1"/>
          <p:nvPr/>
        </p:nvSpPr>
        <p:spPr>
          <a:xfrm>
            <a:off x="4163525" y="3240225"/>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dk2"/>
                </a:solidFill>
                <a:latin typeface="Open Sans"/>
                <a:ea typeface="Open Sans"/>
                <a:cs typeface="Open Sans"/>
                <a:sym typeface="Open Sans"/>
              </a:rPr>
              <a:t>16</a:t>
            </a:r>
            <a:r>
              <a:rPr b="1" lang="en-GB" sz="1100">
                <a:solidFill>
                  <a:schemeClr val="dk2"/>
                </a:solidFill>
                <a:latin typeface="Open Sans"/>
                <a:ea typeface="Open Sans"/>
                <a:cs typeface="Open Sans"/>
                <a:sym typeface="Open Sans"/>
              </a:rPr>
              <a:t>%</a:t>
            </a:r>
            <a:endParaRPr/>
          </a:p>
        </p:txBody>
      </p:sp>
      <p:sp>
        <p:nvSpPr>
          <p:cNvPr id="191" name="Google Shape;191;p25"/>
          <p:cNvSpPr txBox="1"/>
          <p:nvPr/>
        </p:nvSpPr>
        <p:spPr>
          <a:xfrm>
            <a:off x="4987925" y="3126975"/>
            <a:ext cx="84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dk2"/>
                </a:solidFill>
                <a:latin typeface="Open Sans"/>
                <a:ea typeface="Open Sans"/>
                <a:cs typeface="Open Sans"/>
                <a:sym typeface="Open Sans"/>
              </a:rPr>
              <a:t>26</a:t>
            </a:r>
            <a:r>
              <a:rPr b="1" lang="en-GB" sz="1100">
                <a:solidFill>
                  <a:schemeClr val="dk2"/>
                </a:solidFill>
                <a:latin typeface="Open Sans"/>
                <a:ea typeface="Open Sans"/>
                <a:cs typeface="Open Sans"/>
                <a:sym typeface="Open Sans"/>
              </a:rPr>
              <a:t>%</a:t>
            </a:r>
            <a:endParaRPr/>
          </a:p>
        </p:txBody>
      </p:sp>
      <p:sp>
        <p:nvSpPr>
          <p:cNvPr id="192" name="Google Shape;192;p25"/>
          <p:cNvSpPr txBox="1"/>
          <p:nvPr/>
        </p:nvSpPr>
        <p:spPr>
          <a:xfrm>
            <a:off x="8173600" y="22722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dk2"/>
                </a:solidFill>
                <a:latin typeface="Open Sans"/>
                <a:ea typeface="Open Sans"/>
                <a:cs typeface="Open Sans"/>
                <a:sym typeface="Open Sans"/>
              </a:rPr>
              <a:t>16</a:t>
            </a:r>
            <a:r>
              <a:rPr b="1" lang="en-GB" sz="1100">
                <a:solidFill>
                  <a:schemeClr val="dk2"/>
                </a:solidFill>
                <a:latin typeface="Open Sans"/>
                <a:ea typeface="Open Sans"/>
                <a:cs typeface="Open Sans"/>
                <a:sym typeface="Open Sans"/>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0" y="0"/>
            <a:ext cx="9144000" cy="627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740"/>
              <a:t>Full School Attainment Feb 24 - Total MAPP scores for EHCP Outcomes by AON</a:t>
            </a:r>
            <a:endParaRPr/>
          </a:p>
        </p:txBody>
      </p:sp>
      <p:pic>
        <p:nvPicPr>
          <p:cNvPr id="198" name="Google Shape;198;p26"/>
          <p:cNvPicPr preferRelativeResize="0"/>
          <p:nvPr/>
        </p:nvPicPr>
        <p:blipFill>
          <a:blip r:embed="rId3">
            <a:alphaModFix/>
          </a:blip>
          <a:stretch>
            <a:fillRect/>
          </a:stretch>
        </p:blipFill>
        <p:spPr>
          <a:xfrm>
            <a:off x="5538550" y="4327300"/>
            <a:ext cx="3605450" cy="707400"/>
          </a:xfrm>
          <a:prstGeom prst="rect">
            <a:avLst/>
          </a:prstGeom>
          <a:noFill/>
          <a:ln>
            <a:noFill/>
          </a:ln>
        </p:spPr>
      </p:pic>
      <p:sp>
        <p:nvSpPr>
          <p:cNvPr id="199" name="Google Shape;199;p26"/>
          <p:cNvSpPr/>
          <p:nvPr/>
        </p:nvSpPr>
        <p:spPr>
          <a:xfrm>
            <a:off x="7458525" y="576625"/>
            <a:ext cx="1557900" cy="302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Feb 24 scores are improved from Feb 23 but not as high as Oct 23.</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C&amp;L has the greatest scores over 20 steps  </a:t>
            </a:r>
            <a:endParaRPr/>
          </a:p>
          <a:p>
            <a:pPr indent="0" lvl="0" marL="0" rtl="0" algn="ctr">
              <a:spcBef>
                <a:spcPts val="0"/>
              </a:spcBef>
              <a:spcAft>
                <a:spcPts val="0"/>
              </a:spcAft>
              <a:buNone/>
            </a:pPr>
            <a:r>
              <a:t/>
            </a:r>
            <a:endParaRPr/>
          </a:p>
          <a:p>
            <a:pPr indent="0" lvl="0" marL="0" rtl="0" algn="ctr">
              <a:spcBef>
                <a:spcPts val="0"/>
              </a:spcBef>
              <a:spcAft>
                <a:spcPts val="0"/>
              </a:spcAft>
              <a:buNone/>
            </a:pPr>
            <a:r>
              <a:rPr i="1" lang="en-GB"/>
              <a:t>All other areas are </a:t>
            </a:r>
            <a:r>
              <a:rPr i="1" lang="en-GB"/>
              <a:t>similar</a:t>
            </a:r>
            <a:r>
              <a:rPr i="1" lang="en-GB"/>
              <a:t> in scores.</a:t>
            </a:r>
            <a:endParaRPr i="1"/>
          </a:p>
        </p:txBody>
      </p:sp>
      <p:pic>
        <p:nvPicPr>
          <p:cNvPr id="200" name="Google Shape;200;p26"/>
          <p:cNvPicPr preferRelativeResize="0"/>
          <p:nvPr/>
        </p:nvPicPr>
        <p:blipFill rotWithShape="1">
          <a:blip r:embed="rId4">
            <a:alphaModFix/>
          </a:blip>
          <a:srcRect b="19753" l="0" r="0" t="13959"/>
          <a:stretch/>
        </p:blipFill>
        <p:spPr>
          <a:xfrm>
            <a:off x="484425" y="576625"/>
            <a:ext cx="6446800" cy="2942300"/>
          </a:xfrm>
          <a:prstGeom prst="rect">
            <a:avLst/>
          </a:prstGeom>
          <a:noFill/>
          <a:ln>
            <a:noFill/>
          </a:ln>
        </p:spPr>
      </p:pic>
      <p:sp>
        <p:nvSpPr>
          <p:cNvPr id="201" name="Google Shape;201;p26"/>
          <p:cNvSpPr/>
          <p:nvPr/>
        </p:nvSpPr>
        <p:spPr>
          <a:xfrm>
            <a:off x="560000" y="3691800"/>
            <a:ext cx="3786600" cy="125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SEMH 34, 37, 27, 2</a:t>
            </a:r>
            <a:endParaRPr/>
          </a:p>
          <a:p>
            <a:pPr indent="0" lvl="0" marL="0" rtl="0" algn="l">
              <a:spcBef>
                <a:spcPts val="0"/>
              </a:spcBef>
              <a:spcAft>
                <a:spcPts val="0"/>
              </a:spcAft>
              <a:buNone/>
            </a:pPr>
            <a:r>
              <a:rPr lang="en-GB"/>
              <a:t>C&amp;I 37, 37, 19, 7</a:t>
            </a:r>
            <a:endParaRPr/>
          </a:p>
          <a:p>
            <a:pPr indent="0" lvl="0" marL="0" rtl="0" algn="l">
              <a:spcBef>
                <a:spcPts val="0"/>
              </a:spcBef>
              <a:spcAft>
                <a:spcPts val="0"/>
              </a:spcAft>
              <a:buNone/>
            </a:pPr>
            <a:r>
              <a:rPr lang="en-GB"/>
              <a:t>PFA 39, 36, 20, 5</a:t>
            </a:r>
            <a:endParaRPr/>
          </a:p>
          <a:p>
            <a:pPr indent="0" lvl="0" marL="0" rtl="0" algn="l">
              <a:spcBef>
                <a:spcPts val="0"/>
              </a:spcBef>
              <a:spcAft>
                <a:spcPts val="0"/>
              </a:spcAft>
              <a:buNone/>
            </a:pPr>
            <a:r>
              <a:rPr lang="en-GB"/>
              <a:t>Phy &amp; med 38, 29, 29, 4</a:t>
            </a:r>
            <a:endParaRPr/>
          </a:p>
          <a:p>
            <a:pPr indent="0" lvl="0" marL="0" rtl="0" algn="l">
              <a:spcBef>
                <a:spcPts val="0"/>
              </a:spcBef>
              <a:spcAft>
                <a:spcPts val="0"/>
              </a:spcAft>
              <a:buNone/>
            </a:pPr>
            <a:r>
              <a:rPr lang="en-GB"/>
              <a:t>C&amp;L 30, 26, 29, 15</a:t>
            </a:r>
            <a:endParaRPr/>
          </a:p>
          <a:p>
            <a:pPr indent="0" lvl="0" marL="0" rtl="0" algn="l">
              <a:spcBef>
                <a:spcPts val="0"/>
              </a:spcBef>
              <a:spcAft>
                <a:spcPts val="0"/>
              </a:spcAft>
              <a:buNone/>
            </a:pPr>
            <a:r>
              <a:rPr lang="en-GB"/>
              <a:t>Sensory 40, 20, 35, 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ph type="title"/>
          </p:nvPr>
        </p:nvSpPr>
        <p:spPr>
          <a:xfrm>
            <a:off x="0" y="0"/>
            <a:ext cx="9144000" cy="499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740"/>
              <a:t>Full School Attainment Feb 24 - MAPP Total scores for EHCP Outcomes by AOP</a:t>
            </a:r>
            <a:endParaRPr/>
          </a:p>
        </p:txBody>
      </p:sp>
      <p:pic>
        <p:nvPicPr>
          <p:cNvPr id="207" name="Google Shape;207;p27"/>
          <p:cNvPicPr preferRelativeResize="0"/>
          <p:nvPr/>
        </p:nvPicPr>
        <p:blipFill>
          <a:blip r:embed="rId3">
            <a:alphaModFix/>
          </a:blip>
          <a:stretch>
            <a:fillRect/>
          </a:stretch>
        </p:blipFill>
        <p:spPr>
          <a:xfrm>
            <a:off x="6000750" y="4229275"/>
            <a:ext cx="3143250" cy="801075"/>
          </a:xfrm>
          <a:prstGeom prst="rect">
            <a:avLst/>
          </a:prstGeom>
          <a:noFill/>
          <a:ln>
            <a:noFill/>
          </a:ln>
        </p:spPr>
      </p:pic>
      <p:sp>
        <p:nvSpPr>
          <p:cNvPr id="208" name="Google Shape;208;p27"/>
          <p:cNvSpPr/>
          <p:nvPr/>
        </p:nvSpPr>
        <p:spPr>
          <a:xfrm>
            <a:off x="6812050" y="1094175"/>
            <a:ext cx="2177400" cy="228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Enh 41, 26, 18, 15</a:t>
            </a:r>
            <a:endParaRPr/>
          </a:p>
          <a:p>
            <a:pPr indent="0" lvl="0" marL="0" rtl="0" algn="l">
              <a:spcBef>
                <a:spcPts val="0"/>
              </a:spcBef>
              <a:spcAft>
                <a:spcPts val="0"/>
              </a:spcAft>
              <a:buNone/>
            </a:pPr>
            <a:r>
              <a:rPr lang="en-GB"/>
              <a:t>MOZ 13, 20, 31, 36</a:t>
            </a:r>
            <a:endParaRPr/>
          </a:p>
          <a:p>
            <a:pPr indent="0" lvl="0" marL="0" rtl="0" algn="l">
              <a:spcBef>
                <a:spcPts val="0"/>
              </a:spcBef>
              <a:spcAft>
                <a:spcPts val="0"/>
              </a:spcAft>
              <a:buNone/>
            </a:pPr>
            <a:r>
              <a:rPr lang="en-GB"/>
              <a:t>MLD/SLD 36, 29, 17, 18</a:t>
            </a:r>
            <a:endParaRPr/>
          </a:p>
          <a:p>
            <a:pPr indent="0" lvl="0" marL="0" rtl="0" algn="l">
              <a:spcBef>
                <a:spcPts val="0"/>
              </a:spcBef>
              <a:spcAft>
                <a:spcPts val="0"/>
              </a:spcAft>
              <a:buNone/>
            </a:pPr>
            <a:r>
              <a:rPr lang="en-GB"/>
              <a:t>Sat 47, 24, 22, 7</a:t>
            </a:r>
            <a:endParaRPr/>
          </a:p>
          <a:p>
            <a:pPr indent="0" lvl="0" marL="0" rtl="0" algn="l">
              <a:spcBef>
                <a:spcPts val="0"/>
              </a:spcBef>
              <a:spcAft>
                <a:spcPts val="0"/>
              </a:spcAft>
              <a:buNone/>
            </a:pPr>
            <a:r>
              <a:rPr lang="en-GB"/>
              <a:t>PMLD/ Complex 51, 21, 15, 13</a:t>
            </a:r>
            <a:endParaRPr/>
          </a:p>
          <a:p>
            <a:pPr indent="0" lvl="0" marL="0" rtl="0" algn="l">
              <a:spcBef>
                <a:spcPts val="0"/>
              </a:spcBef>
              <a:spcAft>
                <a:spcPts val="0"/>
              </a:spcAft>
              <a:buNone/>
            </a:pPr>
            <a:r>
              <a:rPr lang="en-GB"/>
              <a:t>ASC 56, 23, 16, 5</a:t>
            </a:r>
            <a:endParaRPr/>
          </a:p>
          <a:p>
            <a:pPr indent="0" lvl="0" marL="0" rtl="0" algn="ctr">
              <a:spcBef>
                <a:spcPts val="0"/>
              </a:spcBef>
              <a:spcAft>
                <a:spcPts val="0"/>
              </a:spcAft>
              <a:buNone/>
            </a:pPr>
            <a:r>
              <a:t/>
            </a:r>
            <a:endParaRPr sz="1600"/>
          </a:p>
          <a:p>
            <a:pPr indent="0" lvl="0" marL="0" rtl="0" algn="ctr">
              <a:spcBef>
                <a:spcPts val="0"/>
              </a:spcBef>
              <a:spcAft>
                <a:spcPts val="0"/>
              </a:spcAft>
              <a:buNone/>
            </a:pPr>
            <a:r>
              <a:t/>
            </a:r>
            <a:endParaRPr sz="1600"/>
          </a:p>
          <a:p>
            <a:pPr indent="0" lvl="0" marL="0" rtl="0" algn="l">
              <a:spcBef>
                <a:spcPts val="0"/>
              </a:spcBef>
              <a:spcAft>
                <a:spcPts val="0"/>
              </a:spcAft>
              <a:buNone/>
            </a:pPr>
            <a:r>
              <a:t/>
            </a:r>
            <a:endParaRPr sz="1600"/>
          </a:p>
        </p:txBody>
      </p:sp>
      <p:pic>
        <p:nvPicPr>
          <p:cNvPr id="209" name="Google Shape;209;p27"/>
          <p:cNvPicPr preferRelativeResize="0"/>
          <p:nvPr/>
        </p:nvPicPr>
        <p:blipFill rotWithShape="1">
          <a:blip r:embed="rId4">
            <a:alphaModFix/>
          </a:blip>
          <a:srcRect b="20473" l="0" r="0" t="12222"/>
          <a:stretch/>
        </p:blipFill>
        <p:spPr>
          <a:xfrm>
            <a:off x="268500" y="895213"/>
            <a:ext cx="6306225" cy="2938350"/>
          </a:xfrm>
          <a:prstGeom prst="rect">
            <a:avLst/>
          </a:prstGeom>
          <a:noFill/>
          <a:ln>
            <a:noFill/>
          </a:ln>
        </p:spPr>
      </p:pic>
      <p:sp>
        <p:nvSpPr>
          <p:cNvPr id="210" name="Google Shape;210;p27"/>
          <p:cNvSpPr/>
          <p:nvPr/>
        </p:nvSpPr>
        <p:spPr>
          <a:xfrm>
            <a:off x="689250" y="3588400"/>
            <a:ext cx="3748500" cy="138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MOZ has made the most </a:t>
            </a:r>
            <a:r>
              <a:rPr lang="en-GB"/>
              <a:t>attainment</a:t>
            </a:r>
            <a:r>
              <a:rPr lang="en-GB"/>
              <a:t> above scores of 20 and above</a:t>
            </a:r>
            <a:endParaRPr/>
          </a:p>
          <a:p>
            <a:pPr indent="0" lvl="0" marL="0" rtl="0" algn="ctr">
              <a:spcBef>
                <a:spcPts val="0"/>
              </a:spcBef>
              <a:spcAft>
                <a:spcPts val="0"/>
              </a:spcAft>
              <a:buNone/>
            </a:pPr>
            <a:r>
              <a:rPr lang="en-GB"/>
              <a:t>MLD/SLD and Enhanced have scored higher than Sat, PMLD/Complex and ASC whom area all similar with scores. </a:t>
            </a:r>
            <a:endParaRPr/>
          </a:p>
          <a:p>
            <a:pPr indent="0" lvl="0" marL="0" rtl="0" algn="ctr">
              <a:spcBef>
                <a:spcPts val="0"/>
              </a:spcBef>
              <a:spcAft>
                <a:spcPts val="0"/>
              </a:spcAft>
              <a:buNone/>
            </a:pPr>
            <a:r>
              <a:t/>
            </a:r>
            <a:endParaRPr sz="1600"/>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8"/>
          <p:cNvSpPr txBox="1"/>
          <p:nvPr/>
        </p:nvSpPr>
        <p:spPr>
          <a:xfrm>
            <a:off x="0" y="749050"/>
            <a:ext cx="91440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u="sng">
              <a:latin typeface="Open Sans"/>
              <a:ea typeface="Open Sans"/>
              <a:cs typeface="Open Sans"/>
              <a:sym typeface="Open Sans"/>
            </a:endParaRPr>
          </a:p>
          <a:p>
            <a:pPr indent="0" lvl="0" marL="0" rtl="0" algn="l">
              <a:spcBef>
                <a:spcPts val="0"/>
              </a:spcBef>
              <a:spcAft>
                <a:spcPts val="0"/>
              </a:spcAft>
              <a:buNone/>
            </a:pPr>
            <a:r>
              <a:t/>
            </a:r>
            <a:endParaRPr sz="1100" u="sng">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sp>
        <p:nvSpPr>
          <p:cNvPr id="216" name="Google Shape;216;p28"/>
          <p:cNvSpPr txBox="1"/>
          <p:nvPr/>
        </p:nvSpPr>
        <p:spPr>
          <a:xfrm>
            <a:off x="119850" y="749050"/>
            <a:ext cx="859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17" name="Google Shape;217;p28"/>
          <p:cNvSpPr txBox="1"/>
          <p:nvPr/>
        </p:nvSpPr>
        <p:spPr>
          <a:xfrm>
            <a:off x="202500" y="1419300"/>
            <a:ext cx="87390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5400">
                <a:solidFill>
                  <a:schemeClr val="accent1"/>
                </a:solidFill>
                <a:latin typeface="PT Sans Narrow"/>
                <a:ea typeface="PT Sans Narrow"/>
                <a:cs typeface="PT Sans Narrow"/>
                <a:sym typeface="PT Sans Narrow"/>
              </a:rPr>
              <a:t>Small Step and Open Awards</a:t>
            </a:r>
            <a:endParaRPr b="1" sz="5400">
              <a:solidFill>
                <a:schemeClr val="accent1"/>
              </a:solidFill>
              <a:latin typeface="PT Sans Narrow"/>
              <a:ea typeface="PT Sans Narrow"/>
              <a:cs typeface="PT Sans Narrow"/>
              <a:sym typeface="PT Sans Narrow"/>
            </a:endParaRPr>
          </a:p>
          <a:p>
            <a:pPr indent="0" lvl="0" marL="0" rtl="0" algn="ctr">
              <a:spcBef>
                <a:spcPts val="0"/>
              </a:spcBef>
              <a:spcAft>
                <a:spcPts val="0"/>
              </a:spcAft>
              <a:buNone/>
            </a:pPr>
            <a:r>
              <a:rPr lang="en-GB" sz="4600">
                <a:solidFill>
                  <a:schemeClr val="accent1"/>
                </a:solidFill>
                <a:latin typeface="PT Sans Narrow"/>
                <a:ea typeface="PT Sans Narrow"/>
                <a:cs typeface="PT Sans Narrow"/>
                <a:sym typeface="PT Sans Narrow"/>
              </a:rPr>
              <a:t>Progress Oct-Feb</a:t>
            </a:r>
            <a:endParaRPr sz="4600">
              <a:solidFill>
                <a:schemeClr val="accent1"/>
              </a:solidFill>
              <a:latin typeface="PT Sans Narrow"/>
              <a:ea typeface="PT Sans Narrow"/>
              <a:cs typeface="PT Sans Narrow"/>
              <a:sym typeface="PT Sans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nvSpPr>
        <p:spPr>
          <a:xfrm>
            <a:off x="0" y="0"/>
            <a:ext cx="7360800" cy="45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40">
                <a:solidFill>
                  <a:srgbClr val="EF6C00"/>
                </a:solidFill>
                <a:latin typeface="PT Sans Narrow"/>
                <a:ea typeface="PT Sans Narrow"/>
                <a:cs typeface="PT Sans Narrow"/>
                <a:sym typeface="PT Sans Narrow"/>
              </a:rPr>
              <a:t>Small Steps and Open Awards Progress - Oct 23 - Feb 24</a:t>
            </a:r>
            <a:endParaRPr b="1" sz="1740">
              <a:solidFill>
                <a:srgbClr val="EF6C00"/>
              </a:solidFill>
              <a:latin typeface="PT Sans Narrow"/>
              <a:ea typeface="PT Sans Narrow"/>
              <a:cs typeface="PT Sans Narrow"/>
              <a:sym typeface="PT Sans Narrow"/>
            </a:endParaRPr>
          </a:p>
        </p:txBody>
      </p:sp>
      <p:sp>
        <p:nvSpPr>
          <p:cNvPr id="223" name="Google Shape;223;p29"/>
          <p:cNvSpPr txBox="1"/>
          <p:nvPr/>
        </p:nvSpPr>
        <p:spPr>
          <a:xfrm>
            <a:off x="1022200" y="611813"/>
            <a:ext cx="19641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100">
                <a:latin typeface="Open Sans"/>
                <a:ea typeface="Open Sans"/>
                <a:cs typeface="Open Sans"/>
                <a:sym typeface="Open Sans"/>
              </a:rPr>
              <a:t>Small Steps</a:t>
            </a:r>
            <a:endParaRPr b="1" sz="2100">
              <a:latin typeface="Open Sans"/>
              <a:ea typeface="Open Sans"/>
              <a:cs typeface="Open Sans"/>
              <a:sym typeface="Open Sans"/>
            </a:endParaRPr>
          </a:p>
        </p:txBody>
      </p:sp>
      <p:sp>
        <p:nvSpPr>
          <p:cNvPr id="224" name="Google Shape;224;p29"/>
          <p:cNvSpPr txBox="1"/>
          <p:nvPr/>
        </p:nvSpPr>
        <p:spPr>
          <a:xfrm>
            <a:off x="6352800" y="501938"/>
            <a:ext cx="2231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100">
                <a:latin typeface="Open Sans"/>
                <a:ea typeface="Open Sans"/>
                <a:cs typeface="Open Sans"/>
                <a:sym typeface="Open Sans"/>
              </a:rPr>
              <a:t>Open Awards</a:t>
            </a:r>
            <a:endParaRPr b="1" sz="2100">
              <a:latin typeface="Open Sans"/>
              <a:ea typeface="Open Sans"/>
              <a:cs typeface="Open Sans"/>
              <a:sym typeface="Open Sans"/>
            </a:endParaRPr>
          </a:p>
        </p:txBody>
      </p:sp>
      <p:sp>
        <p:nvSpPr>
          <p:cNvPr id="225" name="Google Shape;225;p29"/>
          <p:cNvSpPr/>
          <p:nvPr/>
        </p:nvSpPr>
        <p:spPr>
          <a:xfrm>
            <a:off x="3728525" y="452400"/>
            <a:ext cx="1901100" cy="236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Overall (maths and English) Small Steps has made more progress this term than Open Awards by 13%. No concerns. </a:t>
            </a:r>
            <a:endParaRPr/>
          </a:p>
        </p:txBody>
      </p:sp>
      <p:pic>
        <p:nvPicPr>
          <p:cNvPr id="226" name="Google Shape;226;p29"/>
          <p:cNvPicPr preferRelativeResize="0"/>
          <p:nvPr/>
        </p:nvPicPr>
        <p:blipFill>
          <a:blip r:embed="rId3">
            <a:alphaModFix/>
          </a:blip>
          <a:stretch>
            <a:fillRect/>
          </a:stretch>
        </p:blipFill>
        <p:spPr>
          <a:xfrm>
            <a:off x="3442975" y="4366463"/>
            <a:ext cx="2362200" cy="581025"/>
          </a:xfrm>
          <a:prstGeom prst="rect">
            <a:avLst/>
          </a:prstGeom>
          <a:noFill/>
          <a:ln>
            <a:noFill/>
          </a:ln>
        </p:spPr>
      </p:pic>
      <p:pic>
        <p:nvPicPr>
          <p:cNvPr id="227" name="Google Shape;227;p29"/>
          <p:cNvPicPr preferRelativeResize="0"/>
          <p:nvPr/>
        </p:nvPicPr>
        <p:blipFill rotWithShape="1">
          <a:blip r:embed="rId4">
            <a:alphaModFix/>
          </a:blip>
          <a:srcRect b="13972" l="32213" r="8110" t="18949"/>
          <a:stretch/>
        </p:blipFill>
        <p:spPr>
          <a:xfrm>
            <a:off x="460088" y="1279150"/>
            <a:ext cx="2866575" cy="2716025"/>
          </a:xfrm>
          <a:prstGeom prst="rect">
            <a:avLst/>
          </a:prstGeom>
          <a:noFill/>
          <a:ln>
            <a:noFill/>
          </a:ln>
        </p:spPr>
      </p:pic>
      <p:pic>
        <p:nvPicPr>
          <p:cNvPr id="228" name="Google Shape;228;p29"/>
          <p:cNvPicPr preferRelativeResize="0"/>
          <p:nvPr/>
        </p:nvPicPr>
        <p:blipFill rotWithShape="1">
          <a:blip r:embed="rId5">
            <a:alphaModFix/>
          </a:blip>
          <a:srcRect b="11713" l="32914" r="4900" t="18273"/>
          <a:stretch/>
        </p:blipFill>
        <p:spPr>
          <a:xfrm>
            <a:off x="5920625" y="1366663"/>
            <a:ext cx="2685125" cy="2662200"/>
          </a:xfrm>
          <a:prstGeom prst="rect">
            <a:avLst/>
          </a:prstGeom>
          <a:noFill/>
          <a:ln>
            <a:noFill/>
          </a:ln>
        </p:spPr>
      </p:pic>
      <p:sp>
        <p:nvSpPr>
          <p:cNvPr id="229" name="Google Shape;229;p29"/>
          <p:cNvSpPr txBox="1"/>
          <p:nvPr/>
        </p:nvSpPr>
        <p:spPr>
          <a:xfrm>
            <a:off x="1115725" y="1947125"/>
            <a:ext cx="7497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87%</a:t>
            </a:r>
            <a:endParaRPr sz="1800">
              <a:solidFill>
                <a:schemeClr val="dk2"/>
              </a:solidFill>
              <a:latin typeface="Open Sans"/>
              <a:ea typeface="Open Sans"/>
              <a:cs typeface="Open Sans"/>
              <a:sym typeface="Open Sans"/>
            </a:endParaRPr>
          </a:p>
        </p:txBody>
      </p:sp>
      <p:sp>
        <p:nvSpPr>
          <p:cNvPr id="230" name="Google Shape;230;p29"/>
          <p:cNvSpPr txBox="1"/>
          <p:nvPr/>
        </p:nvSpPr>
        <p:spPr>
          <a:xfrm>
            <a:off x="2356350" y="2696675"/>
            <a:ext cx="970200" cy="4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13%</a:t>
            </a:r>
            <a:endParaRPr sz="1800">
              <a:solidFill>
                <a:schemeClr val="dk2"/>
              </a:solidFill>
              <a:latin typeface="Open Sans"/>
              <a:ea typeface="Open Sans"/>
              <a:cs typeface="Open Sans"/>
              <a:sym typeface="Open Sans"/>
            </a:endParaRPr>
          </a:p>
        </p:txBody>
      </p:sp>
      <p:sp>
        <p:nvSpPr>
          <p:cNvPr id="231" name="Google Shape;231;p29"/>
          <p:cNvSpPr txBox="1"/>
          <p:nvPr/>
        </p:nvSpPr>
        <p:spPr>
          <a:xfrm>
            <a:off x="6698600" y="2024650"/>
            <a:ext cx="970200" cy="5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74%</a:t>
            </a:r>
            <a:endParaRPr sz="1800">
              <a:solidFill>
                <a:schemeClr val="dk2"/>
              </a:solidFill>
              <a:latin typeface="Open Sans"/>
              <a:ea typeface="Open Sans"/>
              <a:cs typeface="Open Sans"/>
              <a:sym typeface="Open Sans"/>
            </a:endParaRPr>
          </a:p>
        </p:txBody>
      </p:sp>
      <p:sp>
        <p:nvSpPr>
          <p:cNvPr id="232" name="Google Shape;232;p29"/>
          <p:cNvSpPr txBox="1"/>
          <p:nvPr/>
        </p:nvSpPr>
        <p:spPr>
          <a:xfrm>
            <a:off x="7474025" y="2800075"/>
            <a:ext cx="749700" cy="5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26%</a:t>
            </a:r>
            <a:endParaRPr sz="1800">
              <a:solidFill>
                <a:schemeClr val="dk2"/>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txBox="1"/>
          <p:nvPr/>
        </p:nvSpPr>
        <p:spPr>
          <a:xfrm>
            <a:off x="6712953" y="279200"/>
            <a:ext cx="1122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latin typeface="Open Sans"/>
                <a:ea typeface="Open Sans"/>
                <a:cs typeface="Open Sans"/>
                <a:sym typeface="Open Sans"/>
              </a:rPr>
              <a:t>English</a:t>
            </a:r>
            <a:endParaRPr b="1" sz="1500">
              <a:latin typeface="Open Sans"/>
              <a:ea typeface="Open Sans"/>
              <a:cs typeface="Open Sans"/>
              <a:sym typeface="Open Sans"/>
            </a:endParaRPr>
          </a:p>
        </p:txBody>
      </p:sp>
      <p:sp>
        <p:nvSpPr>
          <p:cNvPr id="238" name="Google Shape;238;p30"/>
          <p:cNvSpPr txBox="1"/>
          <p:nvPr/>
        </p:nvSpPr>
        <p:spPr>
          <a:xfrm>
            <a:off x="855228" y="372700"/>
            <a:ext cx="1122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latin typeface="Open Sans"/>
                <a:ea typeface="Open Sans"/>
                <a:cs typeface="Open Sans"/>
                <a:sym typeface="Open Sans"/>
              </a:rPr>
              <a:t>Maths</a:t>
            </a:r>
            <a:endParaRPr b="1" sz="1500">
              <a:latin typeface="Open Sans"/>
              <a:ea typeface="Open Sans"/>
              <a:cs typeface="Open Sans"/>
              <a:sym typeface="Open Sans"/>
            </a:endParaRPr>
          </a:p>
        </p:txBody>
      </p:sp>
      <p:sp>
        <p:nvSpPr>
          <p:cNvPr id="239" name="Google Shape;239;p30"/>
          <p:cNvSpPr txBox="1"/>
          <p:nvPr/>
        </p:nvSpPr>
        <p:spPr>
          <a:xfrm>
            <a:off x="0" y="0"/>
            <a:ext cx="8189700" cy="45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40">
                <a:solidFill>
                  <a:srgbClr val="EF6C00"/>
                </a:solidFill>
                <a:latin typeface="PT Sans Narrow"/>
                <a:ea typeface="PT Sans Narrow"/>
                <a:cs typeface="PT Sans Narrow"/>
                <a:sym typeface="PT Sans Narrow"/>
              </a:rPr>
              <a:t>Open Awards Progress -  English and Maths from Oct 23 - Feb 24</a:t>
            </a:r>
            <a:endParaRPr b="1" sz="1740">
              <a:solidFill>
                <a:srgbClr val="EF6C00"/>
              </a:solidFill>
              <a:latin typeface="PT Sans Narrow"/>
              <a:ea typeface="PT Sans Narrow"/>
              <a:cs typeface="PT Sans Narrow"/>
              <a:sym typeface="PT Sans Narrow"/>
            </a:endParaRPr>
          </a:p>
        </p:txBody>
      </p:sp>
      <p:sp>
        <p:nvSpPr>
          <p:cNvPr id="240" name="Google Shape;240;p30"/>
          <p:cNvSpPr/>
          <p:nvPr/>
        </p:nvSpPr>
        <p:spPr>
          <a:xfrm>
            <a:off x="3301025" y="730600"/>
            <a:ext cx="2362200" cy="249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Very similar </a:t>
            </a:r>
            <a:r>
              <a:rPr lang="en-GB"/>
              <a:t>progress</a:t>
            </a:r>
            <a:r>
              <a:rPr lang="en-GB"/>
              <a:t> in OA Maths and English this term. </a:t>
            </a:r>
            <a:endParaRPr/>
          </a:p>
        </p:txBody>
      </p:sp>
      <p:pic>
        <p:nvPicPr>
          <p:cNvPr id="241" name="Google Shape;241;p30"/>
          <p:cNvPicPr preferRelativeResize="0"/>
          <p:nvPr/>
        </p:nvPicPr>
        <p:blipFill>
          <a:blip r:embed="rId3">
            <a:alphaModFix/>
          </a:blip>
          <a:stretch>
            <a:fillRect/>
          </a:stretch>
        </p:blipFill>
        <p:spPr>
          <a:xfrm>
            <a:off x="3301025" y="3919163"/>
            <a:ext cx="2362200" cy="581025"/>
          </a:xfrm>
          <a:prstGeom prst="rect">
            <a:avLst/>
          </a:prstGeom>
          <a:noFill/>
          <a:ln>
            <a:noFill/>
          </a:ln>
        </p:spPr>
      </p:pic>
      <p:pic>
        <p:nvPicPr>
          <p:cNvPr id="242" name="Google Shape;242;p30"/>
          <p:cNvPicPr preferRelativeResize="0"/>
          <p:nvPr/>
        </p:nvPicPr>
        <p:blipFill rotWithShape="1">
          <a:blip r:embed="rId4">
            <a:alphaModFix/>
          </a:blip>
          <a:srcRect b="12077" l="28805" r="9113" t="18269"/>
          <a:stretch/>
        </p:blipFill>
        <p:spPr>
          <a:xfrm>
            <a:off x="275675" y="1326800"/>
            <a:ext cx="2507150" cy="2300375"/>
          </a:xfrm>
          <a:prstGeom prst="rect">
            <a:avLst/>
          </a:prstGeom>
          <a:noFill/>
          <a:ln>
            <a:noFill/>
          </a:ln>
        </p:spPr>
      </p:pic>
      <p:sp>
        <p:nvSpPr>
          <p:cNvPr id="243" name="Google Shape;243;p30"/>
          <p:cNvSpPr txBox="1"/>
          <p:nvPr/>
        </p:nvSpPr>
        <p:spPr>
          <a:xfrm>
            <a:off x="1193250" y="1675725"/>
            <a:ext cx="878700" cy="5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70%</a:t>
            </a:r>
            <a:endParaRPr sz="1800">
              <a:solidFill>
                <a:schemeClr val="dk2"/>
              </a:solidFill>
              <a:latin typeface="Open Sans"/>
              <a:ea typeface="Open Sans"/>
              <a:cs typeface="Open Sans"/>
              <a:sym typeface="Open Sans"/>
            </a:endParaRPr>
          </a:p>
        </p:txBody>
      </p:sp>
      <p:sp>
        <p:nvSpPr>
          <p:cNvPr id="244" name="Google Shape;244;p30"/>
          <p:cNvSpPr txBox="1"/>
          <p:nvPr/>
        </p:nvSpPr>
        <p:spPr>
          <a:xfrm>
            <a:off x="1684350" y="2670825"/>
            <a:ext cx="878700" cy="4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30%</a:t>
            </a:r>
            <a:endParaRPr sz="1800">
              <a:solidFill>
                <a:schemeClr val="dk2"/>
              </a:solidFill>
              <a:latin typeface="Open Sans"/>
              <a:ea typeface="Open Sans"/>
              <a:cs typeface="Open Sans"/>
              <a:sym typeface="Open Sans"/>
            </a:endParaRPr>
          </a:p>
        </p:txBody>
      </p:sp>
      <p:pic>
        <p:nvPicPr>
          <p:cNvPr id="245" name="Google Shape;245;p30"/>
          <p:cNvPicPr preferRelativeResize="0"/>
          <p:nvPr/>
        </p:nvPicPr>
        <p:blipFill rotWithShape="1">
          <a:blip r:embed="rId5">
            <a:alphaModFix/>
          </a:blip>
          <a:srcRect b="13137" l="28304" r="5901" t="12892"/>
          <a:stretch/>
        </p:blipFill>
        <p:spPr>
          <a:xfrm>
            <a:off x="6145400" y="1310225"/>
            <a:ext cx="2507150" cy="2394475"/>
          </a:xfrm>
          <a:prstGeom prst="rect">
            <a:avLst/>
          </a:prstGeom>
          <a:noFill/>
          <a:ln>
            <a:noFill/>
          </a:ln>
        </p:spPr>
      </p:pic>
      <p:sp>
        <p:nvSpPr>
          <p:cNvPr id="246" name="Google Shape;246;p30"/>
          <p:cNvSpPr txBox="1"/>
          <p:nvPr/>
        </p:nvSpPr>
        <p:spPr>
          <a:xfrm>
            <a:off x="6802000" y="1882500"/>
            <a:ext cx="1033800" cy="4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72%</a:t>
            </a:r>
            <a:endParaRPr sz="1800">
              <a:solidFill>
                <a:schemeClr val="dk2"/>
              </a:solidFill>
              <a:latin typeface="Open Sans"/>
              <a:ea typeface="Open Sans"/>
              <a:cs typeface="Open Sans"/>
              <a:sym typeface="Open Sans"/>
            </a:endParaRPr>
          </a:p>
        </p:txBody>
      </p:sp>
      <p:sp>
        <p:nvSpPr>
          <p:cNvPr id="247" name="Google Shape;247;p30"/>
          <p:cNvSpPr txBox="1"/>
          <p:nvPr/>
        </p:nvSpPr>
        <p:spPr>
          <a:xfrm>
            <a:off x="7396475" y="2774225"/>
            <a:ext cx="793200" cy="4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28%</a:t>
            </a:r>
            <a:endParaRPr sz="1800">
              <a:solidFill>
                <a:schemeClr val="dk2"/>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1"/>
          <p:cNvSpPr txBox="1"/>
          <p:nvPr/>
        </p:nvSpPr>
        <p:spPr>
          <a:xfrm>
            <a:off x="6712953" y="279200"/>
            <a:ext cx="1122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latin typeface="Open Sans"/>
                <a:ea typeface="Open Sans"/>
                <a:cs typeface="Open Sans"/>
                <a:sym typeface="Open Sans"/>
              </a:rPr>
              <a:t>English</a:t>
            </a:r>
            <a:endParaRPr b="1" sz="1500">
              <a:latin typeface="Open Sans"/>
              <a:ea typeface="Open Sans"/>
              <a:cs typeface="Open Sans"/>
              <a:sym typeface="Open Sans"/>
            </a:endParaRPr>
          </a:p>
        </p:txBody>
      </p:sp>
      <p:sp>
        <p:nvSpPr>
          <p:cNvPr id="253" name="Google Shape;253;p31"/>
          <p:cNvSpPr txBox="1"/>
          <p:nvPr/>
        </p:nvSpPr>
        <p:spPr>
          <a:xfrm>
            <a:off x="855228" y="372700"/>
            <a:ext cx="1122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latin typeface="Open Sans"/>
                <a:ea typeface="Open Sans"/>
                <a:cs typeface="Open Sans"/>
                <a:sym typeface="Open Sans"/>
              </a:rPr>
              <a:t>Maths</a:t>
            </a:r>
            <a:endParaRPr b="1" sz="1500">
              <a:latin typeface="Open Sans"/>
              <a:ea typeface="Open Sans"/>
              <a:cs typeface="Open Sans"/>
              <a:sym typeface="Open Sans"/>
            </a:endParaRPr>
          </a:p>
        </p:txBody>
      </p:sp>
      <p:sp>
        <p:nvSpPr>
          <p:cNvPr id="254" name="Google Shape;254;p31"/>
          <p:cNvSpPr txBox="1"/>
          <p:nvPr/>
        </p:nvSpPr>
        <p:spPr>
          <a:xfrm>
            <a:off x="1606800" y="0"/>
            <a:ext cx="6582900" cy="49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40">
                <a:solidFill>
                  <a:srgbClr val="EF6C00"/>
                </a:solidFill>
                <a:latin typeface="PT Sans Narrow"/>
                <a:ea typeface="PT Sans Narrow"/>
                <a:cs typeface="PT Sans Narrow"/>
                <a:sym typeface="PT Sans Narrow"/>
              </a:rPr>
              <a:t>Small Steps Progress - English and Maths - Oct 23 - Feb 24</a:t>
            </a:r>
            <a:endParaRPr b="1" sz="2040">
              <a:solidFill>
                <a:srgbClr val="EF6C00"/>
              </a:solidFill>
              <a:latin typeface="PT Sans Narrow"/>
              <a:ea typeface="PT Sans Narrow"/>
              <a:cs typeface="PT Sans Narrow"/>
              <a:sym typeface="PT Sans Narrow"/>
            </a:endParaRPr>
          </a:p>
        </p:txBody>
      </p:sp>
      <p:sp>
        <p:nvSpPr>
          <p:cNvPr id="255" name="Google Shape;255;p31"/>
          <p:cNvSpPr/>
          <p:nvPr/>
        </p:nvSpPr>
        <p:spPr>
          <a:xfrm>
            <a:off x="3450738" y="694700"/>
            <a:ext cx="2321700" cy="300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Identical progress in SS Maths and English progress </a:t>
            </a:r>
            <a:endParaRPr/>
          </a:p>
        </p:txBody>
      </p:sp>
      <p:pic>
        <p:nvPicPr>
          <p:cNvPr id="256" name="Google Shape;256;p31"/>
          <p:cNvPicPr preferRelativeResize="0"/>
          <p:nvPr/>
        </p:nvPicPr>
        <p:blipFill>
          <a:blip r:embed="rId3">
            <a:alphaModFix/>
          </a:blip>
          <a:stretch>
            <a:fillRect/>
          </a:stretch>
        </p:blipFill>
        <p:spPr>
          <a:xfrm>
            <a:off x="3264600" y="4009063"/>
            <a:ext cx="2362200" cy="581025"/>
          </a:xfrm>
          <a:prstGeom prst="rect">
            <a:avLst/>
          </a:prstGeom>
          <a:noFill/>
          <a:ln>
            <a:noFill/>
          </a:ln>
        </p:spPr>
      </p:pic>
      <p:pic>
        <p:nvPicPr>
          <p:cNvPr id="257" name="Google Shape;257;p31"/>
          <p:cNvPicPr preferRelativeResize="0"/>
          <p:nvPr/>
        </p:nvPicPr>
        <p:blipFill rotWithShape="1">
          <a:blip r:embed="rId4">
            <a:alphaModFix/>
          </a:blip>
          <a:srcRect b="11865" l="32863" r="2774" t="18047"/>
          <a:stretch/>
        </p:blipFill>
        <p:spPr>
          <a:xfrm>
            <a:off x="6156525" y="1368373"/>
            <a:ext cx="2431825" cy="2388025"/>
          </a:xfrm>
          <a:prstGeom prst="rect">
            <a:avLst/>
          </a:prstGeom>
          <a:noFill/>
          <a:ln>
            <a:noFill/>
          </a:ln>
        </p:spPr>
      </p:pic>
      <p:pic>
        <p:nvPicPr>
          <p:cNvPr id="258" name="Google Shape;258;p31"/>
          <p:cNvPicPr preferRelativeResize="0"/>
          <p:nvPr/>
        </p:nvPicPr>
        <p:blipFill rotWithShape="1">
          <a:blip r:embed="rId5">
            <a:alphaModFix/>
          </a:blip>
          <a:srcRect b="11090" l="36049" r="0" t="18402"/>
          <a:stretch/>
        </p:blipFill>
        <p:spPr>
          <a:xfrm>
            <a:off x="521250" y="1349975"/>
            <a:ext cx="2545400" cy="2443550"/>
          </a:xfrm>
          <a:prstGeom prst="rect">
            <a:avLst/>
          </a:prstGeom>
          <a:noFill/>
          <a:ln>
            <a:noFill/>
          </a:ln>
        </p:spPr>
      </p:pic>
      <p:sp>
        <p:nvSpPr>
          <p:cNvPr id="259" name="Google Shape;259;p31"/>
          <p:cNvSpPr txBox="1"/>
          <p:nvPr/>
        </p:nvSpPr>
        <p:spPr>
          <a:xfrm>
            <a:off x="6750300" y="1998825"/>
            <a:ext cx="9048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87%</a:t>
            </a:r>
            <a:endParaRPr sz="1800">
              <a:solidFill>
                <a:schemeClr val="dk2"/>
              </a:solidFill>
              <a:latin typeface="Open Sans"/>
              <a:ea typeface="Open Sans"/>
              <a:cs typeface="Open Sans"/>
              <a:sym typeface="Open Sans"/>
            </a:endParaRPr>
          </a:p>
        </p:txBody>
      </p:sp>
      <p:sp>
        <p:nvSpPr>
          <p:cNvPr id="260" name="Google Shape;260;p31"/>
          <p:cNvSpPr txBox="1"/>
          <p:nvPr/>
        </p:nvSpPr>
        <p:spPr>
          <a:xfrm>
            <a:off x="7667875" y="2619125"/>
            <a:ext cx="814200" cy="4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13%</a:t>
            </a:r>
            <a:endParaRPr sz="1800">
              <a:solidFill>
                <a:schemeClr val="dk2"/>
              </a:solidFill>
              <a:latin typeface="Open Sans"/>
              <a:ea typeface="Open Sans"/>
              <a:cs typeface="Open Sans"/>
              <a:sym typeface="Open Sans"/>
            </a:endParaRPr>
          </a:p>
        </p:txBody>
      </p:sp>
      <p:sp>
        <p:nvSpPr>
          <p:cNvPr id="261" name="Google Shape;261;p31"/>
          <p:cNvSpPr txBox="1"/>
          <p:nvPr/>
        </p:nvSpPr>
        <p:spPr>
          <a:xfrm>
            <a:off x="883100" y="2102200"/>
            <a:ext cx="878700" cy="7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87%</a:t>
            </a:r>
            <a:endParaRPr sz="1800">
              <a:solidFill>
                <a:schemeClr val="dk2"/>
              </a:solidFill>
              <a:latin typeface="Open Sans"/>
              <a:ea typeface="Open Sans"/>
              <a:cs typeface="Open Sans"/>
              <a:sym typeface="Open Sans"/>
            </a:endParaRPr>
          </a:p>
        </p:txBody>
      </p:sp>
      <p:sp>
        <p:nvSpPr>
          <p:cNvPr id="262" name="Google Shape;262;p31"/>
          <p:cNvSpPr txBox="1"/>
          <p:nvPr/>
        </p:nvSpPr>
        <p:spPr>
          <a:xfrm>
            <a:off x="1968650" y="2541600"/>
            <a:ext cx="878700" cy="4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 13%</a:t>
            </a:r>
            <a:endParaRPr sz="1800">
              <a:solidFill>
                <a:schemeClr val="dk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239700" y="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3740"/>
              <a:t>Glossary of terms</a:t>
            </a:r>
            <a:endParaRPr sz="3740"/>
          </a:p>
        </p:txBody>
      </p:sp>
      <p:sp>
        <p:nvSpPr>
          <p:cNvPr id="73" name="Google Shape;73;p14"/>
          <p:cNvSpPr txBox="1"/>
          <p:nvPr/>
        </p:nvSpPr>
        <p:spPr>
          <a:xfrm>
            <a:off x="0" y="1857675"/>
            <a:ext cx="5233500" cy="155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Open Sans"/>
              <a:ea typeface="Open Sans"/>
              <a:cs typeface="Open Sans"/>
              <a:sym typeface="Open Sans"/>
            </a:endParaRPr>
          </a:p>
          <a:p>
            <a:pPr indent="0" lvl="0" marL="0" rtl="0" algn="l">
              <a:spcBef>
                <a:spcPts val="0"/>
              </a:spcBef>
              <a:spcAft>
                <a:spcPts val="0"/>
              </a:spcAft>
              <a:buNone/>
            </a:pPr>
            <a:r>
              <a:rPr lang="en-GB" sz="1100" u="sng">
                <a:latin typeface="Open Sans"/>
                <a:ea typeface="Open Sans"/>
                <a:cs typeface="Open Sans"/>
                <a:sym typeface="Open Sans"/>
              </a:rPr>
              <a:t>MAPP</a:t>
            </a:r>
            <a:endParaRPr sz="1100" u="sng">
              <a:latin typeface="Open Sans"/>
              <a:ea typeface="Open Sans"/>
              <a:cs typeface="Open Sans"/>
              <a:sym typeface="Open Sans"/>
            </a:endParaRPr>
          </a:p>
          <a:p>
            <a:pPr indent="0" lvl="0" marL="0" rtl="0" algn="l">
              <a:spcBef>
                <a:spcPts val="0"/>
              </a:spcBef>
              <a:spcAft>
                <a:spcPts val="0"/>
              </a:spcAft>
              <a:buNone/>
            </a:pPr>
            <a:r>
              <a:rPr lang="en-GB" sz="1200">
                <a:latin typeface="Open Sans"/>
                <a:ea typeface="Open Sans"/>
                <a:cs typeface="Open Sans"/>
                <a:sym typeface="Open Sans"/>
              </a:rPr>
              <a:t>MAPP </a:t>
            </a:r>
            <a:r>
              <a:rPr lang="en-GB" sz="1100">
                <a:latin typeface="Open Sans"/>
                <a:ea typeface="Open Sans"/>
                <a:cs typeface="Open Sans"/>
                <a:sym typeface="Open Sans"/>
              </a:rPr>
              <a:t>(Mapping and Assessing Personal Progress) is an assessment tool which has been developed to show small steps of progress and provides personalised comparative data over time for each individual. This allows us to compare data with the students own past progress. MAPP looks at four different areas Independence, Fluency, Maintenance and Generalisation and the areas are assessed from 1 to 10. </a:t>
            </a:r>
            <a:endParaRPr>
              <a:latin typeface="Open Sans"/>
              <a:ea typeface="Open Sans"/>
              <a:cs typeface="Open Sans"/>
              <a:sym typeface="Open Sans"/>
            </a:endParaRPr>
          </a:p>
        </p:txBody>
      </p:sp>
      <p:pic>
        <p:nvPicPr>
          <p:cNvPr id="74" name="Google Shape;74;p14"/>
          <p:cNvPicPr preferRelativeResize="0"/>
          <p:nvPr/>
        </p:nvPicPr>
        <p:blipFill>
          <a:blip r:embed="rId3">
            <a:alphaModFix/>
          </a:blip>
          <a:stretch>
            <a:fillRect/>
          </a:stretch>
        </p:blipFill>
        <p:spPr>
          <a:xfrm>
            <a:off x="5313400" y="2368850"/>
            <a:ext cx="3459875" cy="828900"/>
          </a:xfrm>
          <a:prstGeom prst="rect">
            <a:avLst/>
          </a:prstGeom>
          <a:noFill/>
          <a:ln>
            <a:noFill/>
          </a:ln>
        </p:spPr>
      </p:pic>
      <p:sp>
        <p:nvSpPr>
          <p:cNvPr id="75" name="Google Shape;75;p14"/>
          <p:cNvSpPr txBox="1"/>
          <p:nvPr/>
        </p:nvSpPr>
        <p:spPr>
          <a:xfrm>
            <a:off x="0" y="707400"/>
            <a:ext cx="87291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u="sng">
                <a:latin typeface="Open Sans"/>
                <a:ea typeface="Open Sans"/>
                <a:cs typeface="Open Sans"/>
                <a:sym typeface="Open Sans"/>
              </a:rPr>
              <a:t>Attainment</a:t>
            </a:r>
            <a:endParaRPr sz="1100" u="sng">
              <a:latin typeface="Open Sans"/>
              <a:ea typeface="Open Sans"/>
              <a:cs typeface="Open Sans"/>
              <a:sym typeface="Open Sans"/>
            </a:endParaRPr>
          </a:p>
          <a:p>
            <a:pPr indent="0" lvl="0" marL="0" rtl="0" algn="l">
              <a:spcBef>
                <a:spcPts val="0"/>
              </a:spcBef>
              <a:spcAft>
                <a:spcPts val="0"/>
              </a:spcAft>
              <a:buNone/>
            </a:pPr>
            <a:r>
              <a:rPr lang="en-GB" sz="1100">
                <a:latin typeface="Open Sans"/>
                <a:ea typeface="Open Sans"/>
                <a:cs typeface="Open Sans"/>
                <a:sym typeface="Open Sans"/>
              </a:rPr>
              <a:t>Attainment is the total MAPP score or SS/OA Framework score for each outcome or objective at the </a:t>
            </a:r>
            <a:r>
              <a:rPr b="1" lang="en-GB" sz="1100">
                <a:latin typeface="Open Sans"/>
                <a:ea typeface="Open Sans"/>
                <a:cs typeface="Open Sans"/>
                <a:sym typeface="Open Sans"/>
              </a:rPr>
              <a:t> Feb 24 </a:t>
            </a:r>
            <a:r>
              <a:rPr lang="en-GB" sz="1100">
                <a:latin typeface="Open Sans"/>
                <a:ea typeface="Open Sans"/>
                <a:cs typeface="Open Sans"/>
                <a:sym typeface="Open Sans"/>
              </a:rPr>
              <a:t>assessment point.</a:t>
            </a:r>
            <a:endParaRPr sz="1100">
              <a:latin typeface="Open Sans"/>
              <a:ea typeface="Open Sans"/>
              <a:cs typeface="Open Sans"/>
              <a:sym typeface="Open Sans"/>
            </a:endParaRPr>
          </a:p>
          <a:p>
            <a:pPr indent="0" lvl="0" marL="0" rtl="0" algn="l">
              <a:spcBef>
                <a:spcPts val="0"/>
              </a:spcBef>
              <a:spcAft>
                <a:spcPts val="0"/>
              </a:spcAft>
              <a:buNone/>
            </a:pPr>
            <a:r>
              <a:t/>
            </a:r>
            <a:endParaRPr sz="1100">
              <a:latin typeface="Open Sans"/>
              <a:ea typeface="Open Sans"/>
              <a:cs typeface="Open Sans"/>
              <a:sym typeface="Open Sans"/>
            </a:endParaRPr>
          </a:p>
          <a:p>
            <a:pPr indent="0" lvl="0" marL="0" rtl="0" algn="l">
              <a:spcBef>
                <a:spcPts val="0"/>
              </a:spcBef>
              <a:spcAft>
                <a:spcPts val="0"/>
              </a:spcAft>
              <a:buNone/>
            </a:pPr>
            <a:r>
              <a:rPr lang="en-GB" sz="1100" u="sng">
                <a:latin typeface="Open Sans"/>
                <a:ea typeface="Open Sans"/>
                <a:cs typeface="Open Sans"/>
                <a:sym typeface="Open Sans"/>
              </a:rPr>
              <a:t>Progress</a:t>
            </a:r>
            <a:endParaRPr sz="1100" u="sng">
              <a:latin typeface="Open Sans"/>
              <a:ea typeface="Open Sans"/>
              <a:cs typeface="Open Sans"/>
              <a:sym typeface="Open Sans"/>
            </a:endParaRPr>
          </a:p>
          <a:p>
            <a:pPr indent="0" lvl="0" marL="0" rtl="0" algn="l">
              <a:spcBef>
                <a:spcPts val="0"/>
              </a:spcBef>
              <a:spcAft>
                <a:spcPts val="0"/>
              </a:spcAft>
              <a:buNone/>
            </a:pPr>
            <a:r>
              <a:rPr lang="en-GB" sz="1100">
                <a:latin typeface="Open Sans"/>
                <a:ea typeface="Open Sans"/>
                <a:cs typeface="Open Sans"/>
                <a:sym typeface="Open Sans"/>
              </a:rPr>
              <a:t>Progress is the difference between the MAPP/Framework score at the </a:t>
            </a:r>
            <a:r>
              <a:rPr b="1" lang="en-GB" sz="1100">
                <a:latin typeface="Open Sans"/>
                <a:ea typeface="Open Sans"/>
                <a:cs typeface="Open Sans"/>
                <a:sym typeface="Open Sans"/>
              </a:rPr>
              <a:t>Oct 23 </a:t>
            </a:r>
            <a:r>
              <a:rPr lang="en-GB" sz="1100">
                <a:latin typeface="Open Sans"/>
                <a:ea typeface="Open Sans"/>
                <a:cs typeface="Open Sans"/>
                <a:sym typeface="Open Sans"/>
              </a:rPr>
              <a:t>assessment point and the </a:t>
            </a:r>
            <a:r>
              <a:rPr b="1" lang="en-GB" sz="1100">
                <a:latin typeface="Open Sans"/>
                <a:ea typeface="Open Sans"/>
                <a:cs typeface="Open Sans"/>
                <a:sym typeface="Open Sans"/>
              </a:rPr>
              <a:t>Feb 24</a:t>
            </a:r>
            <a:r>
              <a:rPr lang="en-GB" sz="1100">
                <a:latin typeface="Open Sans"/>
                <a:ea typeface="Open Sans"/>
                <a:cs typeface="Open Sans"/>
                <a:sym typeface="Open Sans"/>
              </a:rPr>
              <a:t> assessment point. </a:t>
            </a:r>
            <a:endParaRPr sz="11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76" name="Google Shape;76;p14"/>
          <p:cNvSpPr txBox="1"/>
          <p:nvPr/>
        </p:nvSpPr>
        <p:spPr>
          <a:xfrm>
            <a:off x="-21450" y="3305825"/>
            <a:ext cx="9042900" cy="192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u="sng">
                <a:latin typeface="Open Sans"/>
                <a:ea typeface="Open Sans"/>
                <a:cs typeface="Open Sans"/>
                <a:sym typeface="Open Sans"/>
              </a:rPr>
              <a:t>Small Steps</a:t>
            </a:r>
            <a:endParaRPr sz="1100" u="sng">
              <a:latin typeface="Open Sans"/>
              <a:ea typeface="Open Sans"/>
              <a:cs typeface="Open Sans"/>
              <a:sym typeface="Open Sans"/>
            </a:endParaRPr>
          </a:p>
          <a:p>
            <a:pPr indent="0" lvl="0" marL="0" rtl="0" algn="l">
              <a:spcBef>
                <a:spcPts val="0"/>
              </a:spcBef>
              <a:spcAft>
                <a:spcPts val="0"/>
              </a:spcAft>
              <a:buNone/>
            </a:pPr>
            <a:r>
              <a:rPr lang="en-GB" sz="1100">
                <a:latin typeface="Open Sans"/>
                <a:ea typeface="Open Sans"/>
                <a:cs typeface="Open Sans"/>
                <a:sym typeface="Open Sans"/>
              </a:rPr>
              <a:t>Small Steps is our bespoke Framework for English and Maths, this is used with our formal/Semi-formal learners from Y7 to Y10 where appropriate.</a:t>
            </a:r>
            <a:endParaRPr sz="1100">
              <a:latin typeface="Open Sans"/>
              <a:ea typeface="Open Sans"/>
              <a:cs typeface="Open Sans"/>
              <a:sym typeface="Open Sans"/>
            </a:endParaRPr>
          </a:p>
          <a:p>
            <a:pPr indent="0" lvl="0" marL="0" rtl="0" algn="l">
              <a:spcBef>
                <a:spcPts val="0"/>
              </a:spcBef>
              <a:spcAft>
                <a:spcPts val="0"/>
              </a:spcAft>
              <a:buNone/>
            </a:pPr>
            <a:r>
              <a:t/>
            </a:r>
            <a:endParaRPr sz="1100">
              <a:latin typeface="Open Sans"/>
              <a:ea typeface="Open Sans"/>
              <a:cs typeface="Open Sans"/>
              <a:sym typeface="Open Sans"/>
            </a:endParaRPr>
          </a:p>
          <a:p>
            <a:pPr indent="0" lvl="0" marL="0" rtl="0" algn="l">
              <a:spcBef>
                <a:spcPts val="0"/>
              </a:spcBef>
              <a:spcAft>
                <a:spcPts val="0"/>
              </a:spcAft>
              <a:buNone/>
            </a:pPr>
            <a:r>
              <a:rPr lang="en-GB" sz="1100" u="sng">
                <a:latin typeface="Open Sans"/>
                <a:ea typeface="Open Sans"/>
                <a:cs typeface="Open Sans"/>
                <a:sym typeface="Open Sans"/>
              </a:rPr>
              <a:t>Open Awards</a:t>
            </a:r>
            <a:endParaRPr sz="1100" u="sng">
              <a:latin typeface="Open Sans"/>
              <a:ea typeface="Open Sans"/>
              <a:cs typeface="Open Sans"/>
              <a:sym typeface="Open Sans"/>
            </a:endParaRPr>
          </a:p>
          <a:p>
            <a:pPr indent="0" lvl="0" marL="0" rtl="0" algn="l">
              <a:spcBef>
                <a:spcPts val="0"/>
              </a:spcBef>
              <a:spcAft>
                <a:spcPts val="0"/>
              </a:spcAft>
              <a:buNone/>
            </a:pPr>
            <a:r>
              <a:rPr lang="en-GB" sz="1100">
                <a:latin typeface="Open Sans"/>
                <a:ea typeface="Open Sans"/>
                <a:cs typeface="Open Sans"/>
                <a:sym typeface="Open Sans"/>
              </a:rPr>
              <a:t>We use the Open Awards Frameworks for English and Maths with our formal/semi formal learners from Y10-Y14 where appropriate. </a:t>
            </a:r>
            <a:endParaRPr sz="1100">
              <a:latin typeface="Open Sans"/>
              <a:ea typeface="Open Sans"/>
              <a:cs typeface="Open Sans"/>
              <a:sym typeface="Open Sans"/>
            </a:endParaRPr>
          </a:p>
          <a:p>
            <a:pPr indent="0" lvl="0" marL="0" rtl="0" algn="l">
              <a:spcBef>
                <a:spcPts val="0"/>
              </a:spcBef>
              <a:spcAft>
                <a:spcPts val="0"/>
              </a:spcAft>
              <a:buNone/>
            </a:pPr>
            <a:r>
              <a:t/>
            </a:r>
            <a:endParaRPr sz="1100">
              <a:latin typeface="Open Sans"/>
              <a:ea typeface="Open Sans"/>
              <a:cs typeface="Open Sans"/>
              <a:sym typeface="Open Sans"/>
            </a:endParaRPr>
          </a:p>
          <a:p>
            <a:pPr indent="0" lvl="0" marL="0" rtl="0" algn="l">
              <a:spcBef>
                <a:spcPts val="0"/>
              </a:spcBef>
              <a:spcAft>
                <a:spcPts val="0"/>
              </a:spcAft>
              <a:buNone/>
            </a:pPr>
            <a:r>
              <a:rPr lang="en-GB" sz="1100" u="sng">
                <a:latin typeface="Open Sans"/>
                <a:ea typeface="Open Sans"/>
                <a:cs typeface="Open Sans"/>
                <a:sym typeface="Open Sans"/>
              </a:rPr>
              <a:t>Outcomes</a:t>
            </a:r>
            <a:endParaRPr sz="1100" u="sng">
              <a:latin typeface="Open Sans"/>
              <a:ea typeface="Open Sans"/>
              <a:cs typeface="Open Sans"/>
              <a:sym typeface="Open Sans"/>
            </a:endParaRPr>
          </a:p>
          <a:p>
            <a:pPr indent="0" lvl="0" marL="0" rtl="0" algn="l">
              <a:spcBef>
                <a:spcPts val="0"/>
              </a:spcBef>
              <a:spcAft>
                <a:spcPts val="0"/>
              </a:spcAft>
              <a:buNone/>
            </a:pPr>
            <a:r>
              <a:rPr lang="en-GB" sz="1100">
                <a:latin typeface="Open Sans"/>
                <a:ea typeface="Open Sans"/>
                <a:cs typeface="Open Sans"/>
                <a:sym typeface="Open Sans"/>
              </a:rPr>
              <a:t>This refers to each students individual EHCP Outcomes.</a:t>
            </a:r>
            <a:endParaRPr sz="11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2"/>
          <p:cNvSpPr txBox="1"/>
          <p:nvPr/>
        </p:nvSpPr>
        <p:spPr>
          <a:xfrm>
            <a:off x="0" y="0"/>
            <a:ext cx="7073100" cy="45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40">
                <a:solidFill>
                  <a:srgbClr val="EF6C00"/>
                </a:solidFill>
                <a:latin typeface="PT Sans Narrow"/>
                <a:ea typeface="PT Sans Narrow"/>
                <a:cs typeface="PT Sans Narrow"/>
                <a:sym typeface="PT Sans Narrow"/>
              </a:rPr>
              <a:t>Small Steps - Attainment in English Areas - Oct 23 - Feb 24</a:t>
            </a:r>
            <a:endParaRPr b="1" sz="1740">
              <a:solidFill>
                <a:srgbClr val="EF6C00"/>
              </a:solidFill>
              <a:latin typeface="PT Sans Narrow"/>
              <a:ea typeface="PT Sans Narrow"/>
              <a:cs typeface="PT Sans Narrow"/>
              <a:sym typeface="PT Sans Narrow"/>
            </a:endParaRPr>
          </a:p>
        </p:txBody>
      </p:sp>
      <p:sp>
        <p:nvSpPr>
          <p:cNvPr id="268" name="Google Shape;268;p32"/>
          <p:cNvSpPr/>
          <p:nvPr/>
        </p:nvSpPr>
        <p:spPr>
          <a:xfrm>
            <a:off x="197550" y="3722100"/>
            <a:ext cx="1835700" cy="115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Reading 11, 89</a:t>
            </a:r>
            <a:endParaRPr/>
          </a:p>
          <a:p>
            <a:pPr indent="0" lvl="0" marL="0" rtl="0" algn="ctr">
              <a:spcBef>
                <a:spcPts val="0"/>
              </a:spcBef>
              <a:spcAft>
                <a:spcPts val="0"/>
              </a:spcAft>
              <a:buNone/>
            </a:pPr>
            <a:r>
              <a:rPr lang="en-GB"/>
              <a:t>Writing 15, 86</a:t>
            </a:r>
            <a:endParaRPr/>
          </a:p>
          <a:p>
            <a:pPr indent="0" lvl="0" marL="0" rtl="0" algn="ctr">
              <a:spcBef>
                <a:spcPts val="0"/>
              </a:spcBef>
              <a:spcAft>
                <a:spcPts val="0"/>
              </a:spcAft>
              <a:buNone/>
            </a:pPr>
            <a:r>
              <a:rPr lang="en-GB"/>
              <a:t>Speaking and Listening 13, 87</a:t>
            </a:r>
            <a:endParaRPr/>
          </a:p>
        </p:txBody>
      </p:sp>
      <p:pic>
        <p:nvPicPr>
          <p:cNvPr id="269" name="Google Shape;269;p32"/>
          <p:cNvPicPr preferRelativeResize="0"/>
          <p:nvPr/>
        </p:nvPicPr>
        <p:blipFill>
          <a:blip r:embed="rId3">
            <a:alphaModFix/>
          </a:blip>
          <a:stretch>
            <a:fillRect/>
          </a:stretch>
        </p:blipFill>
        <p:spPr>
          <a:xfrm>
            <a:off x="7037400" y="0"/>
            <a:ext cx="2106600" cy="581025"/>
          </a:xfrm>
          <a:prstGeom prst="rect">
            <a:avLst/>
          </a:prstGeom>
          <a:noFill/>
          <a:ln>
            <a:noFill/>
          </a:ln>
        </p:spPr>
      </p:pic>
      <p:pic>
        <p:nvPicPr>
          <p:cNvPr id="270" name="Google Shape;270;p32"/>
          <p:cNvPicPr preferRelativeResize="0"/>
          <p:nvPr/>
        </p:nvPicPr>
        <p:blipFill>
          <a:blip r:embed="rId4">
            <a:alphaModFix/>
          </a:blip>
          <a:stretch>
            <a:fillRect/>
          </a:stretch>
        </p:blipFill>
        <p:spPr>
          <a:xfrm>
            <a:off x="2276050" y="1005779"/>
            <a:ext cx="3718900" cy="2518000"/>
          </a:xfrm>
          <a:prstGeom prst="rect">
            <a:avLst/>
          </a:prstGeom>
          <a:noFill/>
          <a:ln>
            <a:noFill/>
          </a:ln>
        </p:spPr>
      </p:pic>
      <p:sp>
        <p:nvSpPr>
          <p:cNvPr id="271" name="Google Shape;271;p32"/>
          <p:cNvSpPr/>
          <p:nvPr/>
        </p:nvSpPr>
        <p:spPr>
          <a:xfrm>
            <a:off x="3654150" y="3786700"/>
            <a:ext cx="5267400" cy="115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All SS English are similar for Feb 24 and are an </a:t>
            </a:r>
            <a:r>
              <a:rPr lang="en-GB"/>
              <a:t>improvement</a:t>
            </a:r>
            <a:r>
              <a:rPr lang="en-GB"/>
              <a:t> on Feb 23 and in line with Oct 23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3"/>
          <p:cNvSpPr txBox="1"/>
          <p:nvPr/>
        </p:nvSpPr>
        <p:spPr>
          <a:xfrm>
            <a:off x="0" y="0"/>
            <a:ext cx="7380600" cy="45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40">
                <a:solidFill>
                  <a:srgbClr val="EF6C00"/>
                </a:solidFill>
                <a:latin typeface="PT Sans Narrow"/>
                <a:ea typeface="PT Sans Narrow"/>
                <a:cs typeface="PT Sans Narrow"/>
                <a:sym typeface="PT Sans Narrow"/>
              </a:rPr>
              <a:t>Small Steps - Progress in Maths Areas - Oct 22 - Feb 23</a:t>
            </a:r>
            <a:endParaRPr b="1" sz="1740">
              <a:solidFill>
                <a:srgbClr val="EF6C00"/>
              </a:solidFill>
              <a:latin typeface="PT Sans Narrow"/>
              <a:ea typeface="PT Sans Narrow"/>
              <a:cs typeface="PT Sans Narrow"/>
              <a:sym typeface="PT Sans Narrow"/>
            </a:endParaRPr>
          </a:p>
        </p:txBody>
      </p:sp>
      <p:sp>
        <p:nvSpPr>
          <p:cNvPr id="277" name="Google Shape;277;p33"/>
          <p:cNvSpPr/>
          <p:nvPr/>
        </p:nvSpPr>
        <p:spPr>
          <a:xfrm>
            <a:off x="376350" y="4105325"/>
            <a:ext cx="2871600" cy="87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Geometry 11, 89</a:t>
            </a:r>
            <a:endParaRPr/>
          </a:p>
          <a:p>
            <a:pPr indent="0" lvl="0" marL="0" rtl="0" algn="ctr">
              <a:spcBef>
                <a:spcPts val="0"/>
              </a:spcBef>
              <a:spcAft>
                <a:spcPts val="0"/>
              </a:spcAft>
              <a:buNone/>
            </a:pPr>
            <a:r>
              <a:rPr lang="en-GB"/>
              <a:t>Data 21, 79</a:t>
            </a:r>
            <a:endParaRPr/>
          </a:p>
          <a:p>
            <a:pPr indent="0" lvl="0" marL="0" rtl="0" algn="ctr">
              <a:spcBef>
                <a:spcPts val="0"/>
              </a:spcBef>
              <a:spcAft>
                <a:spcPts val="0"/>
              </a:spcAft>
              <a:buNone/>
            </a:pPr>
            <a:r>
              <a:rPr lang="en-GB"/>
              <a:t>Measurement 14, 86</a:t>
            </a:r>
            <a:endParaRPr/>
          </a:p>
          <a:p>
            <a:pPr indent="0" lvl="0" marL="0" rtl="0" algn="ctr">
              <a:spcBef>
                <a:spcPts val="0"/>
              </a:spcBef>
              <a:spcAft>
                <a:spcPts val="0"/>
              </a:spcAft>
              <a:buNone/>
            </a:pPr>
            <a:r>
              <a:rPr lang="en-GB"/>
              <a:t>Number 12, 88</a:t>
            </a:r>
            <a:endParaRPr/>
          </a:p>
        </p:txBody>
      </p:sp>
      <p:pic>
        <p:nvPicPr>
          <p:cNvPr id="278" name="Google Shape;278;p33"/>
          <p:cNvPicPr preferRelativeResize="0"/>
          <p:nvPr/>
        </p:nvPicPr>
        <p:blipFill>
          <a:blip r:embed="rId3">
            <a:alphaModFix/>
          </a:blip>
          <a:stretch>
            <a:fillRect/>
          </a:stretch>
        </p:blipFill>
        <p:spPr>
          <a:xfrm>
            <a:off x="6961200" y="0"/>
            <a:ext cx="2182800" cy="536898"/>
          </a:xfrm>
          <a:prstGeom prst="rect">
            <a:avLst/>
          </a:prstGeom>
          <a:noFill/>
          <a:ln>
            <a:noFill/>
          </a:ln>
        </p:spPr>
      </p:pic>
      <p:pic>
        <p:nvPicPr>
          <p:cNvPr id="279" name="Google Shape;279;p33"/>
          <p:cNvPicPr preferRelativeResize="0"/>
          <p:nvPr/>
        </p:nvPicPr>
        <p:blipFill>
          <a:blip r:embed="rId4">
            <a:alphaModFix/>
          </a:blip>
          <a:stretch>
            <a:fillRect/>
          </a:stretch>
        </p:blipFill>
        <p:spPr>
          <a:xfrm>
            <a:off x="1581150" y="1003004"/>
            <a:ext cx="3993125" cy="2759575"/>
          </a:xfrm>
          <a:prstGeom prst="rect">
            <a:avLst/>
          </a:prstGeom>
          <a:noFill/>
          <a:ln>
            <a:noFill/>
          </a:ln>
        </p:spPr>
      </p:pic>
      <p:sp>
        <p:nvSpPr>
          <p:cNvPr id="280" name="Google Shape;280;p33"/>
          <p:cNvSpPr/>
          <p:nvPr/>
        </p:nvSpPr>
        <p:spPr>
          <a:xfrm>
            <a:off x="4302375" y="4105325"/>
            <a:ext cx="4670700" cy="87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Data has slightly less progress than other areas of maths but not significant. </a:t>
            </a:r>
            <a:endParaRPr/>
          </a:p>
          <a:p>
            <a:pPr indent="0" lvl="0" marL="0" rtl="0" algn="ctr">
              <a:spcBef>
                <a:spcPts val="0"/>
              </a:spcBef>
              <a:spcAft>
                <a:spcPts val="0"/>
              </a:spcAft>
              <a:buNone/>
            </a:pPr>
            <a:r>
              <a:rPr lang="en-GB"/>
              <a:t>There is a significant increase to Feb 23 and Feb 24 is in line with Oct 23.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4"/>
          <p:cNvSpPr txBox="1"/>
          <p:nvPr/>
        </p:nvSpPr>
        <p:spPr>
          <a:xfrm>
            <a:off x="0" y="749050"/>
            <a:ext cx="91440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u="sng">
              <a:latin typeface="Open Sans"/>
              <a:ea typeface="Open Sans"/>
              <a:cs typeface="Open Sans"/>
              <a:sym typeface="Open Sans"/>
            </a:endParaRPr>
          </a:p>
          <a:p>
            <a:pPr indent="0" lvl="0" marL="0" rtl="0" algn="l">
              <a:spcBef>
                <a:spcPts val="0"/>
              </a:spcBef>
              <a:spcAft>
                <a:spcPts val="0"/>
              </a:spcAft>
              <a:buNone/>
            </a:pPr>
            <a:r>
              <a:t/>
            </a:r>
            <a:endParaRPr sz="1100" u="sng">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sp>
        <p:nvSpPr>
          <p:cNvPr id="286" name="Google Shape;286;p34"/>
          <p:cNvSpPr txBox="1"/>
          <p:nvPr/>
        </p:nvSpPr>
        <p:spPr>
          <a:xfrm>
            <a:off x="119850" y="749050"/>
            <a:ext cx="859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87" name="Google Shape;287;p34"/>
          <p:cNvSpPr txBox="1"/>
          <p:nvPr/>
        </p:nvSpPr>
        <p:spPr>
          <a:xfrm>
            <a:off x="202500" y="1419300"/>
            <a:ext cx="87390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5400">
                <a:solidFill>
                  <a:schemeClr val="accent1"/>
                </a:solidFill>
                <a:latin typeface="PT Sans Narrow"/>
                <a:ea typeface="PT Sans Narrow"/>
                <a:cs typeface="PT Sans Narrow"/>
                <a:sym typeface="PT Sans Narrow"/>
              </a:rPr>
              <a:t>Areas of Provision</a:t>
            </a:r>
            <a:endParaRPr b="1" sz="5400">
              <a:solidFill>
                <a:schemeClr val="accent1"/>
              </a:solidFill>
              <a:latin typeface="PT Sans Narrow"/>
              <a:ea typeface="PT Sans Narrow"/>
              <a:cs typeface="PT Sans Narrow"/>
              <a:sym typeface="PT Sans Narrow"/>
            </a:endParaRPr>
          </a:p>
          <a:p>
            <a:pPr indent="0" lvl="0" marL="0" rtl="0" algn="ctr">
              <a:spcBef>
                <a:spcPts val="0"/>
              </a:spcBef>
              <a:spcAft>
                <a:spcPts val="0"/>
              </a:spcAft>
              <a:buNone/>
            </a:pPr>
            <a:r>
              <a:rPr lang="en-GB" sz="4600">
                <a:solidFill>
                  <a:schemeClr val="accent1"/>
                </a:solidFill>
                <a:latin typeface="PT Sans Narrow"/>
                <a:ea typeface="PT Sans Narrow"/>
                <a:cs typeface="PT Sans Narrow"/>
                <a:sym typeface="PT Sans Narrow"/>
              </a:rPr>
              <a:t>Attainment</a:t>
            </a:r>
            <a:r>
              <a:rPr lang="en-GB" sz="4600">
                <a:solidFill>
                  <a:schemeClr val="accent1"/>
                </a:solidFill>
                <a:latin typeface="PT Sans Narrow"/>
                <a:ea typeface="PT Sans Narrow"/>
                <a:cs typeface="PT Sans Narrow"/>
                <a:sym typeface="PT Sans Narrow"/>
              </a:rPr>
              <a:t> Feb</a:t>
            </a:r>
            <a:endParaRPr sz="4600">
              <a:solidFill>
                <a:schemeClr val="accent1"/>
              </a:solidFill>
              <a:latin typeface="PT Sans Narrow"/>
              <a:ea typeface="PT Sans Narrow"/>
              <a:cs typeface="PT Sans Narrow"/>
              <a:sym typeface="PT Sans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nvSpPr>
        <p:spPr>
          <a:xfrm>
            <a:off x="0" y="0"/>
            <a:ext cx="9144000" cy="56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40">
                <a:solidFill>
                  <a:srgbClr val="EF6C00"/>
                </a:solidFill>
                <a:latin typeface="PT Sans Narrow"/>
                <a:ea typeface="PT Sans Narrow"/>
                <a:cs typeface="PT Sans Narrow"/>
                <a:sym typeface="PT Sans Narrow"/>
              </a:rPr>
              <a:t>PMLD and Complex Needs - Attainment in AON Feb 24</a:t>
            </a:r>
            <a:endParaRPr b="1" sz="1340">
              <a:solidFill>
                <a:srgbClr val="EF6C00"/>
              </a:solidFill>
              <a:latin typeface="PT Sans Narrow"/>
              <a:ea typeface="PT Sans Narrow"/>
              <a:cs typeface="PT Sans Narrow"/>
              <a:sym typeface="PT Sans Narrow"/>
            </a:endParaRPr>
          </a:p>
        </p:txBody>
      </p:sp>
      <p:pic>
        <p:nvPicPr>
          <p:cNvPr id="293" name="Google Shape;293;p35"/>
          <p:cNvPicPr preferRelativeResize="0"/>
          <p:nvPr/>
        </p:nvPicPr>
        <p:blipFill rotWithShape="1">
          <a:blip r:embed="rId3">
            <a:alphaModFix/>
          </a:blip>
          <a:srcRect b="0" l="-15915" r="0" t="0"/>
          <a:stretch/>
        </p:blipFill>
        <p:spPr>
          <a:xfrm>
            <a:off x="6575225" y="4445250"/>
            <a:ext cx="2394875" cy="499375"/>
          </a:xfrm>
          <a:prstGeom prst="rect">
            <a:avLst/>
          </a:prstGeom>
          <a:noFill/>
          <a:ln>
            <a:noFill/>
          </a:ln>
        </p:spPr>
      </p:pic>
      <p:sp>
        <p:nvSpPr>
          <p:cNvPr id="294" name="Google Shape;294;p35"/>
          <p:cNvSpPr/>
          <p:nvPr/>
        </p:nvSpPr>
        <p:spPr>
          <a:xfrm>
            <a:off x="6853700" y="636975"/>
            <a:ext cx="2116500" cy="373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SEMH 54, 19, 12, 15</a:t>
            </a:r>
            <a:endParaRPr/>
          </a:p>
          <a:p>
            <a:pPr indent="0" lvl="0" marL="0" rtl="0" algn="ctr">
              <a:spcBef>
                <a:spcPts val="0"/>
              </a:spcBef>
              <a:spcAft>
                <a:spcPts val="0"/>
              </a:spcAft>
              <a:buNone/>
            </a:pPr>
            <a:r>
              <a:rPr lang="en-GB"/>
              <a:t>C&amp;I 52, 16, 6, 26</a:t>
            </a:r>
            <a:endParaRPr/>
          </a:p>
          <a:p>
            <a:pPr indent="0" lvl="0" marL="0" rtl="0" algn="ctr">
              <a:spcBef>
                <a:spcPts val="0"/>
              </a:spcBef>
              <a:spcAft>
                <a:spcPts val="0"/>
              </a:spcAft>
              <a:buNone/>
            </a:pPr>
            <a:r>
              <a:rPr lang="en-GB"/>
              <a:t>PFA 52, 16, 16, 16</a:t>
            </a:r>
            <a:endParaRPr/>
          </a:p>
          <a:p>
            <a:pPr indent="0" lvl="0" marL="0" rtl="0" algn="ctr">
              <a:spcBef>
                <a:spcPts val="0"/>
              </a:spcBef>
              <a:spcAft>
                <a:spcPts val="0"/>
              </a:spcAft>
              <a:buNone/>
            </a:pPr>
            <a:r>
              <a:rPr lang="en-GB"/>
              <a:t>Ph&amp;Med 18, 23, 41, 18</a:t>
            </a:r>
            <a:endParaRPr/>
          </a:p>
          <a:p>
            <a:pPr indent="0" lvl="0" marL="0" rtl="0" algn="ctr">
              <a:spcBef>
                <a:spcPts val="0"/>
              </a:spcBef>
              <a:spcAft>
                <a:spcPts val="0"/>
              </a:spcAft>
              <a:buNone/>
            </a:pPr>
            <a:r>
              <a:rPr lang="en-GB"/>
              <a:t>C&amp;L 50, 19, 31, 0</a:t>
            </a:r>
            <a:endParaRPr/>
          </a:p>
          <a:p>
            <a:pPr indent="0" lvl="0" marL="0" rtl="0" algn="ctr">
              <a:spcBef>
                <a:spcPts val="0"/>
              </a:spcBef>
              <a:spcAft>
                <a:spcPts val="0"/>
              </a:spcAft>
              <a:buNone/>
            </a:pPr>
            <a:r>
              <a:rPr lang="en-GB"/>
              <a:t>Sensory 0, 33, 33, 34</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In PMLD/ Complex needs, C&amp;L has made the slowest progress and Sensory the most progress. These two areas were the highest last term so monitor next term. </a:t>
            </a:r>
            <a:endParaRPr/>
          </a:p>
        </p:txBody>
      </p:sp>
      <p:pic>
        <p:nvPicPr>
          <p:cNvPr id="295" name="Google Shape;295;p35"/>
          <p:cNvPicPr preferRelativeResize="0"/>
          <p:nvPr/>
        </p:nvPicPr>
        <p:blipFill rotWithShape="1">
          <a:blip r:embed="rId4">
            <a:alphaModFix/>
          </a:blip>
          <a:srcRect b="0" l="0" r="67446" t="0"/>
          <a:stretch/>
        </p:blipFill>
        <p:spPr>
          <a:xfrm>
            <a:off x="852950" y="636975"/>
            <a:ext cx="5781683" cy="3731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6"/>
          <p:cNvSpPr txBox="1"/>
          <p:nvPr/>
        </p:nvSpPr>
        <p:spPr>
          <a:xfrm>
            <a:off x="0" y="-59900"/>
            <a:ext cx="7850100" cy="88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840">
                <a:solidFill>
                  <a:srgbClr val="EF6C00"/>
                </a:solidFill>
                <a:latin typeface="PT Sans Narrow"/>
                <a:ea typeface="PT Sans Narrow"/>
                <a:cs typeface="PT Sans Narrow"/>
                <a:sym typeface="PT Sans Narrow"/>
              </a:rPr>
              <a:t>Enhanced - </a:t>
            </a:r>
            <a:r>
              <a:rPr b="1" lang="en-GB" sz="2440">
                <a:solidFill>
                  <a:schemeClr val="accent1"/>
                </a:solidFill>
                <a:latin typeface="PT Sans Narrow"/>
                <a:ea typeface="PT Sans Narrow"/>
                <a:cs typeface="PT Sans Narrow"/>
                <a:sym typeface="PT Sans Narrow"/>
              </a:rPr>
              <a:t>Attainment</a:t>
            </a:r>
            <a:r>
              <a:rPr b="1" lang="en-GB" sz="2440">
                <a:solidFill>
                  <a:schemeClr val="accent1"/>
                </a:solidFill>
                <a:latin typeface="PT Sans Narrow"/>
                <a:ea typeface="PT Sans Narrow"/>
                <a:cs typeface="PT Sans Narrow"/>
                <a:sym typeface="PT Sans Narrow"/>
              </a:rPr>
              <a:t> in AON -  Feb 24</a:t>
            </a:r>
            <a:endParaRPr b="1" sz="2840">
              <a:solidFill>
                <a:srgbClr val="EF6C00"/>
              </a:solidFill>
              <a:latin typeface="PT Sans Narrow"/>
              <a:ea typeface="PT Sans Narrow"/>
              <a:cs typeface="PT Sans Narrow"/>
              <a:sym typeface="PT Sans Narrow"/>
            </a:endParaRPr>
          </a:p>
          <a:p>
            <a:pPr indent="0" lvl="0" marL="0" rtl="0" algn="l">
              <a:spcBef>
                <a:spcPts val="0"/>
              </a:spcBef>
              <a:spcAft>
                <a:spcPts val="0"/>
              </a:spcAft>
              <a:buNone/>
            </a:pPr>
            <a:r>
              <a:t/>
            </a:r>
            <a:endParaRPr b="1" sz="1740">
              <a:solidFill>
                <a:srgbClr val="EF6C00"/>
              </a:solidFill>
              <a:latin typeface="PT Sans Narrow"/>
              <a:ea typeface="PT Sans Narrow"/>
              <a:cs typeface="PT Sans Narrow"/>
              <a:sym typeface="PT Sans Narrow"/>
            </a:endParaRPr>
          </a:p>
        </p:txBody>
      </p:sp>
      <p:pic>
        <p:nvPicPr>
          <p:cNvPr id="301" name="Google Shape;301;p36"/>
          <p:cNvPicPr preferRelativeResize="0"/>
          <p:nvPr/>
        </p:nvPicPr>
        <p:blipFill>
          <a:blip r:embed="rId3">
            <a:alphaModFix/>
          </a:blip>
          <a:stretch>
            <a:fillRect/>
          </a:stretch>
        </p:blipFill>
        <p:spPr>
          <a:xfrm>
            <a:off x="6544325" y="4472325"/>
            <a:ext cx="2378975" cy="415500"/>
          </a:xfrm>
          <a:prstGeom prst="rect">
            <a:avLst/>
          </a:prstGeom>
          <a:noFill/>
          <a:ln>
            <a:noFill/>
          </a:ln>
        </p:spPr>
      </p:pic>
      <p:sp>
        <p:nvSpPr>
          <p:cNvPr id="302" name="Google Shape;302;p36"/>
          <p:cNvSpPr/>
          <p:nvPr/>
        </p:nvSpPr>
        <p:spPr>
          <a:xfrm>
            <a:off x="6780400" y="631950"/>
            <a:ext cx="2142900" cy="363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SEMH 36, 32, 21, 11</a:t>
            </a:r>
            <a:endParaRPr/>
          </a:p>
          <a:p>
            <a:pPr indent="0" lvl="0" marL="0" rtl="0" algn="ctr">
              <a:spcBef>
                <a:spcPts val="0"/>
              </a:spcBef>
              <a:spcAft>
                <a:spcPts val="0"/>
              </a:spcAft>
              <a:buNone/>
            </a:pPr>
            <a:r>
              <a:rPr lang="en-GB"/>
              <a:t>C&amp;I 24, 24, 33, 19</a:t>
            </a:r>
            <a:endParaRPr/>
          </a:p>
          <a:p>
            <a:pPr indent="0" lvl="0" marL="0" rtl="0" algn="ctr">
              <a:spcBef>
                <a:spcPts val="0"/>
              </a:spcBef>
              <a:spcAft>
                <a:spcPts val="0"/>
              </a:spcAft>
              <a:buNone/>
            </a:pPr>
            <a:r>
              <a:rPr lang="en-GB"/>
              <a:t>PFA 43, 21, 33, 19</a:t>
            </a:r>
            <a:endParaRPr/>
          </a:p>
          <a:p>
            <a:pPr indent="0" lvl="0" marL="0" rtl="0" algn="ctr">
              <a:spcBef>
                <a:spcPts val="0"/>
              </a:spcBef>
              <a:spcAft>
                <a:spcPts val="0"/>
              </a:spcAft>
              <a:buNone/>
            </a:pPr>
            <a:r>
              <a:rPr lang="en-GB"/>
              <a:t>Ph&amp;Med 10, 40, 40, 10</a:t>
            </a:r>
            <a:endParaRPr/>
          </a:p>
          <a:p>
            <a:pPr indent="0" lvl="0" marL="0" rtl="0" algn="ctr">
              <a:spcBef>
                <a:spcPts val="0"/>
              </a:spcBef>
              <a:spcAft>
                <a:spcPts val="0"/>
              </a:spcAft>
              <a:buNone/>
            </a:pPr>
            <a:r>
              <a:rPr lang="en-GB"/>
              <a:t>C&amp;L 14, 33, 10, 43</a:t>
            </a:r>
            <a:endParaRPr/>
          </a:p>
          <a:p>
            <a:pPr indent="0" lvl="0" marL="0" rtl="0" algn="ctr">
              <a:spcBef>
                <a:spcPts val="0"/>
              </a:spcBef>
              <a:spcAft>
                <a:spcPts val="0"/>
              </a:spcAft>
              <a:buNone/>
            </a:pPr>
            <a:r>
              <a:rPr lang="en-GB"/>
              <a:t>Sensory 17, 50, 33, 0</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In Enhanced Sensory has made the slowest progress. C&amp;L has made the greatest progress this term. Last term was not of concern so monitor. </a:t>
            </a:r>
            <a:endParaRPr/>
          </a:p>
          <a:p>
            <a:pPr indent="0" lvl="0" marL="0" rtl="0" algn="ctr">
              <a:spcBef>
                <a:spcPts val="0"/>
              </a:spcBef>
              <a:spcAft>
                <a:spcPts val="0"/>
              </a:spcAft>
              <a:buNone/>
            </a:pPr>
            <a:r>
              <a:t/>
            </a:r>
            <a:endParaRPr/>
          </a:p>
        </p:txBody>
      </p:sp>
      <p:pic>
        <p:nvPicPr>
          <p:cNvPr id="303" name="Google Shape;303;p36"/>
          <p:cNvPicPr preferRelativeResize="0"/>
          <p:nvPr/>
        </p:nvPicPr>
        <p:blipFill>
          <a:blip r:embed="rId4">
            <a:alphaModFix/>
          </a:blip>
          <a:stretch>
            <a:fillRect/>
          </a:stretch>
        </p:blipFill>
        <p:spPr>
          <a:xfrm>
            <a:off x="624474" y="829900"/>
            <a:ext cx="5638050" cy="3753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7"/>
          <p:cNvSpPr txBox="1"/>
          <p:nvPr/>
        </p:nvSpPr>
        <p:spPr>
          <a:xfrm>
            <a:off x="0" y="-79900"/>
            <a:ext cx="9144000" cy="82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40">
                <a:solidFill>
                  <a:srgbClr val="EF6C00"/>
                </a:solidFill>
                <a:latin typeface="PT Sans Narrow"/>
                <a:ea typeface="PT Sans Narrow"/>
                <a:cs typeface="PT Sans Narrow"/>
                <a:sym typeface="PT Sans Narrow"/>
              </a:rPr>
              <a:t>MLD/SLD</a:t>
            </a:r>
            <a:r>
              <a:rPr b="1" lang="en-GB" sz="2040">
                <a:solidFill>
                  <a:srgbClr val="EF6C00"/>
                </a:solidFill>
                <a:latin typeface="PT Sans Narrow"/>
                <a:ea typeface="PT Sans Narrow"/>
                <a:cs typeface="PT Sans Narrow"/>
                <a:sym typeface="PT Sans Narrow"/>
              </a:rPr>
              <a:t> - </a:t>
            </a:r>
            <a:r>
              <a:rPr b="1" lang="en-GB" sz="2440">
                <a:solidFill>
                  <a:schemeClr val="accent1"/>
                </a:solidFill>
                <a:latin typeface="PT Sans Narrow"/>
                <a:ea typeface="PT Sans Narrow"/>
                <a:cs typeface="PT Sans Narrow"/>
                <a:sym typeface="PT Sans Narrow"/>
              </a:rPr>
              <a:t>Attainment</a:t>
            </a:r>
            <a:r>
              <a:rPr b="1" lang="en-GB" sz="2440">
                <a:solidFill>
                  <a:schemeClr val="accent1"/>
                </a:solidFill>
                <a:latin typeface="PT Sans Narrow"/>
                <a:ea typeface="PT Sans Narrow"/>
                <a:cs typeface="PT Sans Narrow"/>
                <a:sym typeface="PT Sans Narrow"/>
              </a:rPr>
              <a:t> in AON - Feb 24</a:t>
            </a:r>
            <a:endParaRPr b="1" sz="2040">
              <a:solidFill>
                <a:srgbClr val="EF6C00"/>
              </a:solidFill>
              <a:latin typeface="PT Sans Narrow"/>
              <a:ea typeface="PT Sans Narrow"/>
              <a:cs typeface="PT Sans Narrow"/>
              <a:sym typeface="PT Sans Narrow"/>
            </a:endParaRPr>
          </a:p>
          <a:p>
            <a:pPr indent="0" lvl="0" marL="0" rtl="0" algn="l">
              <a:spcBef>
                <a:spcPts val="0"/>
              </a:spcBef>
              <a:spcAft>
                <a:spcPts val="0"/>
              </a:spcAft>
              <a:buNone/>
            </a:pPr>
            <a:r>
              <a:t/>
            </a:r>
            <a:endParaRPr b="1" sz="1740">
              <a:solidFill>
                <a:srgbClr val="EF6C00"/>
              </a:solidFill>
              <a:latin typeface="PT Sans Narrow"/>
              <a:ea typeface="PT Sans Narrow"/>
              <a:cs typeface="PT Sans Narrow"/>
              <a:sym typeface="PT Sans Narrow"/>
            </a:endParaRPr>
          </a:p>
        </p:txBody>
      </p:sp>
      <p:pic>
        <p:nvPicPr>
          <p:cNvPr id="309" name="Google Shape;309;p37"/>
          <p:cNvPicPr preferRelativeResize="0"/>
          <p:nvPr/>
        </p:nvPicPr>
        <p:blipFill>
          <a:blip r:embed="rId3">
            <a:alphaModFix/>
          </a:blip>
          <a:stretch>
            <a:fillRect/>
          </a:stretch>
        </p:blipFill>
        <p:spPr>
          <a:xfrm>
            <a:off x="6509675" y="4536100"/>
            <a:ext cx="2634325" cy="507900"/>
          </a:xfrm>
          <a:prstGeom prst="rect">
            <a:avLst/>
          </a:prstGeom>
          <a:noFill/>
          <a:ln>
            <a:noFill/>
          </a:ln>
        </p:spPr>
      </p:pic>
      <p:sp>
        <p:nvSpPr>
          <p:cNvPr id="310" name="Google Shape;310;p37"/>
          <p:cNvSpPr/>
          <p:nvPr/>
        </p:nvSpPr>
        <p:spPr>
          <a:xfrm>
            <a:off x="6949250" y="587900"/>
            <a:ext cx="2076900" cy="3717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SEMH 26, 48, 22, 4</a:t>
            </a:r>
            <a:endParaRPr/>
          </a:p>
          <a:p>
            <a:pPr indent="0" lvl="0" marL="0" rtl="0" algn="ctr">
              <a:spcBef>
                <a:spcPts val="0"/>
              </a:spcBef>
              <a:spcAft>
                <a:spcPts val="0"/>
              </a:spcAft>
              <a:buNone/>
            </a:pPr>
            <a:r>
              <a:rPr lang="en-GB"/>
              <a:t>C&amp;I 12, 52, 20, 16</a:t>
            </a:r>
            <a:endParaRPr/>
          </a:p>
          <a:p>
            <a:pPr indent="0" lvl="0" marL="0" rtl="0" algn="ctr">
              <a:spcBef>
                <a:spcPts val="0"/>
              </a:spcBef>
              <a:spcAft>
                <a:spcPts val="0"/>
              </a:spcAft>
              <a:buNone/>
            </a:pPr>
            <a:r>
              <a:rPr lang="en-GB"/>
              <a:t>PFA 27, 38, 23, 12</a:t>
            </a:r>
            <a:endParaRPr/>
          </a:p>
          <a:p>
            <a:pPr indent="0" lvl="0" marL="0" rtl="0" algn="ctr">
              <a:spcBef>
                <a:spcPts val="0"/>
              </a:spcBef>
              <a:spcAft>
                <a:spcPts val="0"/>
              </a:spcAft>
              <a:buNone/>
            </a:pPr>
            <a:r>
              <a:rPr lang="en-GB"/>
              <a:t>Ph&amp;Med 27, 40, 20, 13</a:t>
            </a:r>
            <a:endParaRPr/>
          </a:p>
          <a:p>
            <a:pPr indent="0" lvl="0" marL="0" rtl="0" algn="ctr">
              <a:spcBef>
                <a:spcPts val="0"/>
              </a:spcBef>
              <a:spcAft>
                <a:spcPts val="0"/>
              </a:spcAft>
              <a:buNone/>
            </a:pPr>
            <a:r>
              <a:rPr lang="en-GB"/>
              <a:t>C&amp;L 13, 13, 33, 41</a:t>
            </a:r>
            <a:endParaRPr/>
          </a:p>
          <a:p>
            <a:pPr indent="0" lvl="0" marL="0" rtl="0" algn="ctr">
              <a:spcBef>
                <a:spcPts val="0"/>
              </a:spcBef>
              <a:spcAft>
                <a:spcPts val="0"/>
              </a:spcAft>
              <a:buNone/>
            </a:pPr>
            <a:r>
              <a:rPr lang="en-GB"/>
              <a:t>Sensory 43, 43, 14, 0</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In MLD/SLD sensory has made the least progress and C&amp;L the greatest. This corresponds to last term. Intervention required. </a:t>
            </a:r>
            <a:endParaRPr/>
          </a:p>
        </p:txBody>
      </p:sp>
      <p:pic>
        <p:nvPicPr>
          <p:cNvPr id="311" name="Google Shape;311;p37"/>
          <p:cNvPicPr preferRelativeResize="0"/>
          <p:nvPr/>
        </p:nvPicPr>
        <p:blipFill rotWithShape="1">
          <a:blip r:embed="rId4">
            <a:alphaModFix/>
          </a:blip>
          <a:srcRect b="0" l="67885" r="0" t="4306"/>
          <a:stretch/>
        </p:blipFill>
        <p:spPr>
          <a:xfrm>
            <a:off x="808145" y="748100"/>
            <a:ext cx="5937480" cy="3717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8"/>
          <p:cNvSpPr txBox="1"/>
          <p:nvPr/>
        </p:nvSpPr>
        <p:spPr>
          <a:xfrm>
            <a:off x="0" y="0"/>
            <a:ext cx="9144000" cy="66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140">
                <a:solidFill>
                  <a:srgbClr val="EF6C00"/>
                </a:solidFill>
                <a:latin typeface="PT Sans Narrow"/>
                <a:ea typeface="PT Sans Narrow"/>
                <a:cs typeface="PT Sans Narrow"/>
                <a:sym typeface="PT Sans Narrow"/>
              </a:rPr>
              <a:t>ASC - </a:t>
            </a:r>
            <a:r>
              <a:rPr b="1" lang="en-GB" sz="2740">
                <a:solidFill>
                  <a:schemeClr val="accent1"/>
                </a:solidFill>
                <a:latin typeface="PT Sans Narrow"/>
                <a:ea typeface="PT Sans Narrow"/>
                <a:cs typeface="PT Sans Narrow"/>
                <a:sym typeface="PT Sans Narrow"/>
              </a:rPr>
              <a:t>Attainment</a:t>
            </a:r>
            <a:r>
              <a:rPr b="1" lang="en-GB" sz="2740">
                <a:solidFill>
                  <a:schemeClr val="accent1"/>
                </a:solidFill>
                <a:latin typeface="PT Sans Narrow"/>
                <a:ea typeface="PT Sans Narrow"/>
                <a:cs typeface="PT Sans Narrow"/>
                <a:sym typeface="PT Sans Narrow"/>
              </a:rPr>
              <a:t> in AON - Feb 24</a:t>
            </a:r>
            <a:endParaRPr b="1" sz="1740">
              <a:solidFill>
                <a:srgbClr val="EF6C00"/>
              </a:solidFill>
              <a:latin typeface="PT Sans Narrow"/>
              <a:ea typeface="PT Sans Narrow"/>
              <a:cs typeface="PT Sans Narrow"/>
              <a:sym typeface="PT Sans Narrow"/>
            </a:endParaRPr>
          </a:p>
        </p:txBody>
      </p:sp>
      <p:pic>
        <p:nvPicPr>
          <p:cNvPr id="317" name="Google Shape;317;p38"/>
          <p:cNvPicPr preferRelativeResize="0"/>
          <p:nvPr/>
        </p:nvPicPr>
        <p:blipFill>
          <a:blip r:embed="rId3">
            <a:alphaModFix/>
          </a:blip>
          <a:stretch>
            <a:fillRect/>
          </a:stretch>
        </p:blipFill>
        <p:spPr>
          <a:xfrm>
            <a:off x="6719750" y="4471475"/>
            <a:ext cx="2372550" cy="507900"/>
          </a:xfrm>
          <a:prstGeom prst="rect">
            <a:avLst/>
          </a:prstGeom>
          <a:noFill/>
          <a:ln>
            <a:noFill/>
          </a:ln>
        </p:spPr>
      </p:pic>
      <p:sp>
        <p:nvSpPr>
          <p:cNvPr id="318" name="Google Shape;318;p38"/>
          <p:cNvSpPr/>
          <p:nvPr/>
        </p:nvSpPr>
        <p:spPr>
          <a:xfrm>
            <a:off x="6531425" y="432575"/>
            <a:ext cx="2443500" cy="386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SEMH 55, 24, 15, 6</a:t>
            </a:r>
            <a:endParaRPr/>
          </a:p>
          <a:p>
            <a:pPr indent="0" lvl="0" marL="0" rtl="0" algn="ctr">
              <a:spcBef>
                <a:spcPts val="0"/>
              </a:spcBef>
              <a:spcAft>
                <a:spcPts val="0"/>
              </a:spcAft>
              <a:buNone/>
            </a:pPr>
            <a:r>
              <a:rPr lang="en-GB"/>
              <a:t>C&amp;I 49, 20, 26, 5</a:t>
            </a:r>
            <a:endParaRPr/>
          </a:p>
          <a:p>
            <a:pPr indent="0" lvl="0" marL="0" rtl="0" algn="ctr">
              <a:spcBef>
                <a:spcPts val="0"/>
              </a:spcBef>
              <a:spcAft>
                <a:spcPts val="0"/>
              </a:spcAft>
              <a:buNone/>
            </a:pPr>
            <a:r>
              <a:rPr lang="en-GB"/>
              <a:t>PFA 36, 28, 32, 4</a:t>
            </a:r>
            <a:endParaRPr/>
          </a:p>
          <a:p>
            <a:pPr indent="0" lvl="0" marL="0" rtl="0" algn="ctr">
              <a:spcBef>
                <a:spcPts val="0"/>
              </a:spcBef>
              <a:spcAft>
                <a:spcPts val="0"/>
              </a:spcAft>
              <a:buNone/>
            </a:pPr>
            <a:r>
              <a:rPr lang="en-GB"/>
              <a:t>Ph&amp;Med 25, 58, 17, 0</a:t>
            </a:r>
            <a:endParaRPr/>
          </a:p>
          <a:p>
            <a:pPr indent="0" lvl="0" marL="0" rtl="0" algn="ctr">
              <a:spcBef>
                <a:spcPts val="0"/>
              </a:spcBef>
              <a:spcAft>
                <a:spcPts val="0"/>
              </a:spcAft>
              <a:buNone/>
            </a:pPr>
            <a:r>
              <a:rPr lang="en-GB"/>
              <a:t>C&amp;L 35, 26, 26, 13</a:t>
            </a:r>
            <a:endParaRPr/>
          </a:p>
          <a:p>
            <a:pPr indent="0" lvl="0" marL="0" rtl="0" algn="ctr">
              <a:spcBef>
                <a:spcPts val="0"/>
              </a:spcBef>
              <a:spcAft>
                <a:spcPts val="0"/>
              </a:spcAft>
              <a:buNone/>
            </a:pPr>
            <a:r>
              <a:rPr lang="en-GB"/>
              <a:t>Sensory 33, 56, 11, 0</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In ASC, Ph&amp;Med and Sensory has made the least progress. C&amp;L the greatest progress. Last term was not of concern as all had 10 steps +</a:t>
            </a:r>
            <a:endParaRPr/>
          </a:p>
        </p:txBody>
      </p:sp>
      <p:pic>
        <p:nvPicPr>
          <p:cNvPr id="319" name="Google Shape;319;p38"/>
          <p:cNvPicPr preferRelativeResize="0"/>
          <p:nvPr/>
        </p:nvPicPr>
        <p:blipFill rotWithShape="1">
          <a:blip r:embed="rId4">
            <a:alphaModFix/>
          </a:blip>
          <a:srcRect b="0" l="33965" r="34376" t="3063"/>
          <a:stretch/>
        </p:blipFill>
        <p:spPr>
          <a:xfrm>
            <a:off x="598775" y="861550"/>
            <a:ext cx="5712151" cy="3674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9"/>
          <p:cNvSpPr txBox="1"/>
          <p:nvPr/>
        </p:nvSpPr>
        <p:spPr>
          <a:xfrm>
            <a:off x="0" y="-97350"/>
            <a:ext cx="7041000" cy="88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840">
                <a:solidFill>
                  <a:srgbClr val="EF6C00"/>
                </a:solidFill>
                <a:latin typeface="PT Sans Narrow"/>
                <a:ea typeface="PT Sans Narrow"/>
                <a:cs typeface="PT Sans Narrow"/>
                <a:sym typeface="PT Sans Narrow"/>
              </a:rPr>
              <a:t>MOZ - </a:t>
            </a:r>
            <a:r>
              <a:rPr b="1" lang="en-GB" sz="2440">
                <a:solidFill>
                  <a:schemeClr val="accent1"/>
                </a:solidFill>
                <a:latin typeface="PT Sans Narrow"/>
                <a:ea typeface="PT Sans Narrow"/>
                <a:cs typeface="PT Sans Narrow"/>
                <a:sym typeface="PT Sans Narrow"/>
              </a:rPr>
              <a:t>Attainment</a:t>
            </a:r>
            <a:r>
              <a:rPr b="1" lang="en-GB" sz="2440">
                <a:solidFill>
                  <a:schemeClr val="accent1"/>
                </a:solidFill>
                <a:latin typeface="PT Sans Narrow"/>
                <a:ea typeface="PT Sans Narrow"/>
                <a:cs typeface="PT Sans Narrow"/>
                <a:sym typeface="PT Sans Narrow"/>
              </a:rPr>
              <a:t> in AON -Feb 24</a:t>
            </a:r>
            <a:endParaRPr b="1" sz="2840">
              <a:solidFill>
                <a:srgbClr val="EF6C00"/>
              </a:solidFill>
              <a:latin typeface="PT Sans Narrow"/>
              <a:ea typeface="PT Sans Narrow"/>
              <a:cs typeface="PT Sans Narrow"/>
              <a:sym typeface="PT Sans Narrow"/>
            </a:endParaRPr>
          </a:p>
          <a:p>
            <a:pPr indent="0" lvl="0" marL="0" rtl="0" algn="l">
              <a:spcBef>
                <a:spcPts val="0"/>
              </a:spcBef>
              <a:spcAft>
                <a:spcPts val="0"/>
              </a:spcAft>
              <a:buNone/>
            </a:pPr>
            <a:r>
              <a:t/>
            </a:r>
            <a:endParaRPr b="1" sz="1740">
              <a:solidFill>
                <a:srgbClr val="EF6C00"/>
              </a:solidFill>
              <a:latin typeface="PT Sans Narrow"/>
              <a:ea typeface="PT Sans Narrow"/>
              <a:cs typeface="PT Sans Narrow"/>
              <a:sym typeface="PT Sans Narrow"/>
            </a:endParaRPr>
          </a:p>
        </p:txBody>
      </p:sp>
      <p:pic>
        <p:nvPicPr>
          <p:cNvPr id="325" name="Google Shape;325;p39"/>
          <p:cNvPicPr preferRelativeResize="0"/>
          <p:nvPr/>
        </p:nvPicPr>
        <p:blipFill>
          <a:blip r:embed="rId3">
            <a:alphaModFix/>
          </a:blip>
          <a:stretch>
            <a:fillRect/>
          </a:stretch>
        </p:blipFill>
        <p:spPr>
          <a:xfrm>
            <a:off x="6509675" y="4536050"/>
            <a:ext cx="2634325" cy="507900"/>
          </a:xfrm>
          <a:prstGeom prst="rect">
            <a:avLst/>
          </a:prstGeom>
          <a:noFill/>
          <a:ln>
            <a:noFill/>
          </a:ln>
        </p:spPr>
      </p:pic>
      <p:sp>
        <p:nvSpPr>
          <p:cNvPr id="326" name="Google Shape;326;p39"/>
          <p:cNvSpPr/>
          <p:nvPr/>
        </p:nvSpPr>
        <p:spPr>
          <a:xfrm>
            <a:off x="6661100" y="348975"/>
            <a:ext cx="2354400" cy="4032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SEMH 30, 40, 30, 0</a:t>
            </a:r>
            <a:endParaRPr/>
          </a:p>
          <a:p>
            <a:pPr indent="0" lvl="0" marL="0" rtl="0" algn="ctr">
              <a:spcBef>
                <a:spcPts val="0"/>
              </a:spcBef>
              <a:spcAft>
                <a:spcPts val="0"/>
              </a:spcAft>
              <a:buNone/>
            </a:pPr>
            <a:r>
              <a:rPr lang="en-GB"/>
              <a:t>C&amp;I 10, 30, 40, 20</a:t>
            </a:r>
            <a:endParaRPr/>
          </a:p>
          <a:p>
            <a:pPr indent="0" lvl="0" marL="0" rtl="0" algn="ctr">
              <a:spcBef>
                <a:spcPts val="0"/>
              </a:spcBef>
              <a:spcAft>
                <a:spcPts val="0"/>
              </a:spcAft>
              <a:buNone/>
            </a:pPr>
            <a:r>
              <a:rPr lang="en-GB"/>
              <a:t>PFA 10, 10, 80</a:t>
            </a:r>
            <a:endParaRPr/>
          </a:p>
          <a:p>
            <a:pPr indent="0" lvl="0" marL="0" rtl="0" algn="ctr">
              <a:spcBef>
                <a:spcPts val="0"/>
              </a:spcBef>
              <a:spcAft>
                <a:spcPts val="0"/>
              </a:spcAft>
              <a:buNone/>
            </a:pPr>
            <a:r>
              <a:rPr lang="en-GB"/>
              <a:t>Ph&amp;Med 0, 0, 100, 0</a:t>
            </a:r>
            <a:endParaRPr/>
          </a:p>
          <a:p>
            <a:pPr indent="0" lvl="0" marL="0" rtl="0" algn="ctr">
              <a:spcBef>
                <a:spcPts val="0"/>
              </a:spcBef>
              <a:spcAft>
                <a:spcPts val="0"/>
              </a:spcAft>
              <a:buNone/>
            </a:pPr>
            <a:r>
              <a:rPr lang="en-GB"/>
              <a:t>C&amp;L 0, 0, 38, 62</a:t>
            </a:r>
            <a:endParaRPr/>
          </a:p>
          <a:p>
            <a:pPr indent="0" lvl="0" marL="0" rtl="0" algn="ctr">
              <a:spcBef>
                <a:spcPts val="0"/>
              </a:spcBef>
              <a:spcAft>
                <a:spcPts val="0"/>
              </a:spcAft>
              <a:buNone/>
            </a:pPr>
            <a:r>
              <a:rPr lang="en-GB"/>
              <a:t>Sensory </a:t>
            </a:r>
            <a:r>
              <a:rPr lang="en-GB"/>
              <a:t>0, 0, 100, 0</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In MOZ C&amp;L and PFA have made significant progress. SEMH has made the least progress. </a:t>
            </a:r>
            <a:endParaRPr/>
          </a:p>
          <a:p>
            <a:pPr indent="0" lvl="0" marL="0" rtl="0" algn="ctr">
              <a:spcBef>
                <a:spcPts val="0"/>
              </a:spcBef>
              <a:spcAft>
                <a:spcPts val="0"/>
              </a:spcAft>
              <a:buNone/>
            </a:pPr>
            <a:r>
              <a:rPr lang="en-GB"/>
              <a:t>Not of concern as last term SEMH had 10 steps +</a:t>
            </a:r>
            <a:endParaRPr/>
          </a:p>
        </p:txBody>
      </p:sp>
      <p:pic>
        <p:nvPicPr>
          <p:cNvPr id="327" name="Google Shape;327;p39"/>
          <p:cNvPicPr preferRelativeResize="0"/>
          <p:nvPr/>
        </p:nvPicPr>
        <p:blipFill rotWithShape="1">
          <a:blip r:embed="rId4">
            <a:alphaModFix/>
          </a:blip>
          <a:srcRect b="0" l="0" r="50869" t="0"/>
          <a:stretch/>
        </p:blipFill>
        <p:spPr>
          <a:xfrm>
            <a:off x="449127" y="732750"/>
            <a:ext cx="5817999" cy="3803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0"/>
          <p:cNvSpPr txBox="1"/>
          <p:nvPr/>
        </p:nvSpPr>
        <p:spPr>
          <a:xfrm>
            <a:off x="-73000" y="-137925"/>
            <a:ext cx="7041000" cy="88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840">
                <a:solidFill>
                  <a:srgbClr val="EF6C00"/>
                </a:solidFill>
                <a:latin typeface="PT Sans Narrow"/>
                <a:ea typeface="PT Sans Narrow"/>
                <a:cs typeface="PT Sans Narrow"/>
                <a:sym typeface="PT Sans Narrow"/>
              </a:rPr>
              <a:t>Satellites</a:t>
            </a:r>
            <a:r>
              <a:rPr b="1" lang="en-GB" sz="2840">
                <a:solidFill>
                  <a:srgbClr val="EF6C00"/>
                </a:solidFill>
                <a:latin typeface="PT Sans Narrow"/>
                <a:ea typeface="PT Sans Narrow"/>
                <a:cs typeface="PT Sans Narrow"/>
                <a:sym typeface="PT Sans Narrow"/>
              </a:rPr>
              <a:t> -Attainment in</a:t>
            </a:r>
            <a:r>
              <a:rPr b="1" lang="en-GB" sz="2440">
                <a:solidFill>
                  <a:schemeClr val="accent1"/>
                </a:solidFill>
                <a:latin typeface="PT Sans Narrow"/>
                <a:ea typeface="PT Sans Narrow"/>
                <a:cs typeface="PT Sans Narrow"/>
                <a:sym typeface="PT Sans Narrow"/>
              </a:rPr>
              <a:t> AON - Feb 24</a:t>
            </a:r>
            <a:endParaRPr b="1" sz="2840">
              <a:solidFill>
                <a:srgbClr val="EF6C00"/>
              </a:solidFill>
              <a:latin typeface="PT Sans Narrow"/>
              <a:ea typeface="PT Sans Narrow"/>
              <a:cs typeface="PT Sans Narrow"/>
              <a:sym typeface="PT Sans Narrow"/>
            </a:endParaRPr>
          </a:p>
          <a:p>
            <a:pPr indent="0" lvl="0" marL="0" rtl="0" algn="l">
              <a:spcBef>
                <a:spcPts val="0"/>
              </a:spcBef>
              <a:spcAft>
                <a:spcPts val="0"/>
              </a:spcAft>
              <a:buNone/>
            </a:pPr>
            <a:r>
              <a:t/>
            </a:r>
            <a:endParaRPr b="1" sz="1740">
              <a:solidFill>
                <a:srgbClr val="EF6C00"/>
              </a:solidFill>
              <a:latin typeface="PT Sans Narrow"/>
              <a:ea typeface="PT Sans Narrow"/>
              <a:cs typeface="PT Sans Narrow"/>
              <a:sym typeface="PT Sans Narrow"/>
            </a:endParaRPr>
          </a:p>
        </p:txBody>
      </p:sp>
      <p:pic>
        <p:nvPicPr>
          <p:cNvPr id="333" name="Google Shape;333;p40"/>
          <p:cNvPicPr preferRelativeResize="0"/>
          <p:nvPr/>
        </p:nvPicPr>
        <p:blipFill>
          <a:blip r:embed="rId3">
            <a:alphaModFix/>
          </a:blip>
          <a:stretch>
            <a:fillRect/>
          </a:stretch>
        </p:blipFill>
        <p:spPr>
          <a:xfrm>
            <a:off x="6509675" y="4536100"/>
            <a:ext cx="2634325" cy="507900"/>
          </a:xfrm>
          <a:prstGeom prst="rect">
            <a:avLst/>
          </a:prstGeom>
          <a:noFill/>
          <a:ln>
            <a:noFill/>
          </a:ln>
        </p:spPr>
      </p:pic>
      <p:sp>
        <p:nvSpPr>
          <p:cNvPr id="334" name="Google Shape;334;p40"/>
          <p:cNvSpPr/>
          <p:nvPr/>
        </p:nvSpPr>
        <p:spPr>
          <a:xfrm>
            <a:off x="6676275" y="530775"/>
            <a:ext cx="2284200" cy="382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SEMH 58, 25, 16, 0</a:t>
            </a:r>
            <a:endParaRPr/>
          </a:p>
          <a:p>
            <a:pPr indent="0" lvl="0" marL="0" rtl="0" algn="ctr">
              <a:spcBef>
                <a:spcPts val="0"/>
              </a:spcBef>
              <a:spcAft>
                <a:spcPts val="0"/>
              </a:spcAft>
              <a:buNone/>
            </a:pPr>
            <a:r>
              <a:rPr lang="en-GB"/>
              <a:t>C&amp;I 44, 36, 16, 4</a:t>
            </a:r>
            <a:endParaRPr/>
          </a:p>
          <a:p>
            <a:pPr indent="0" lvl="0" marL="0" rtl="0" algn="ctr">
              <a:spcBef>
                <a:spcPts val="0"/>
              </a:spcBef>
              <a:spcAft>
                <a:spcPts val="0"/>
              </a:spcAft>
              <a:buNone/>
            </a:pPr>
            <a:r>
              <a:rPr lang="en-GB"/>
              <a:t>PFA 54, 42, 0, 4</a:t>
            </a:r>
            <a:endParaRPr/>
          </a:p>
          <a:p>
            <a:pPr indent="0" lvl="0" marL="0" rtl="0" algn="ctr">
              <a:spcBef>
                <a:spcPts val="0"/>
              </a:spcBef>
              <a:spcAft>
                <a:spcPts val="0"/>
              </a:spcAft>
              <a:buNone/>
            </a:pPr>
            <a:r>
              <a:rPr lang="en-GB"/>
              <a:t>Ph&amp;Med 100, 0, 0, 0</a:t>
            </a:r>
            <a:endParaRPr/>
          </a:p>
          <a:p>
            <a:pPr indent="0" lvl="0" marL="0" rtl="0" algn="ctr">
              <a:spcBef>
                <a:spcPts val="0"/>
              </a:spcBef>
              <a:spcAft>
                <a:spcPts val="0"/>
              </a:spcAft>
              <a:buNone/>
            </a:pPr>
            <a:r>
              <a:rPr lang="en-GB"/>
              <a:t>C&amp;L 8, 17, 50, 25</a:t>
            </a:r>
            <a:endParaRPr/>
          </a:p>
          <a:p>
            <a:pPr indent="0" lvl="0" marL="0" rtl="0" algn="ctr">
              <a:spcBef>
                <a:spcPts val="0"/>
              </a:spcBef>
              <a:spcAft>
                <a:spcPts val="0"/>
              </a:spcAft>
              <a:buNone/>
            </a:pPr>
            <a:r>
              <a:rPr lang="en-GB"/>
              <a:t>Sensory 100, 0, 0, 0</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In Satellites, </a:t>
            </a:r>
            <a:r>
              <a:rPr lang="en-GB"/>
              <a:t>C&amp;L and C&amp;I have made the greatest progress. S</a:t>
            </a:r>
            <a:r>
              <a:rPr lang="en-GB"/>
              <a:t>ensory and Ph&amp;Med have made the least progress. This was not the case last term. Intervention req due to 0-4</a:t>
            </a:r>
            <a:endParaRPr/>
          </a:p>
          <a:p>
            <a:pPr indent="0" lvl="0" marL="0" rtl="0" algn="ctr">
              <a:spcBef>
                <a:spcPts val="0"/>
              </a:spcBef>
              <a:spcAft>
                <a:spcPts val="0"/>
              </a:spcAft>
              <a:buNone/>
            </a:pPr>
            <a:r>
              <a:t/>
            </a:r>
            <a:endParaRPr/>
          </a:p>
        </p:txBody>
      </p:sp>
      <p:pic>
        <p:nvPicPr>
          <p:cNvPr id="335" name="Google Shape;335;p40"/>
          <p:cNvPicPr preferRelativeResize="0"/>
          <p:nvPr/>
        </p:nvPicPr>
        <p:blipFill rotWithShape="1">
          <a:blip r:embed="rId4">
            <a:alphaModFix/>
          </a:blip>
          <a:srcRect b="0" l="52164" r="0" t="0"/>
          <a:stretch/>
        </p:blipFill>
        <p:spPr>
          <a:xfrm>
            <a:off x="571259" y="751875"/>
            <a:ext cx="5636267" cy="3784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0" y="-14600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3840"/>
              <a:t>Summary</a:t>
            </a:r>
            <a:endParaRPr sz="3840"/>
          </a:p>
        </p:txBody>
      </p:sp>
      <p:sp>
        <p:nvSpPr>
          <p:cNvPr id="82" name="Google Shape;82;p15"/>
          <p:cNvSpPr txBox="1"/>
          <p:nvPr/>
        </p:nvSpPr>
        <p:spPr>
          <a:xfrm>
            <a:off x="392000" y="957775"/>
            <a:ext cx="8283900" cy="444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000" u="sng">
              <a:latin typeface="Open Sans"/>
              <a:ea typeface="Open Sans"/>
              <a:cs typeface="Open Sans"/>
              <a:sym typeface="Open Sans"/>
            </a:endParaRPr>
          </a:p>
          <a:p>
            <a:pPr indent="0" lvl="0" marL="0" rtl="0" algn="l">
              <a:spcBef>
                <a:spcPts val="0"/>
              </a:spcBef>
              <a:spcAft>
                <a:spcPts val="0"/>
              </a:spcAft>
              <a:buNone/>
            </a:pPr>
            <a:r>
              <a:t/>
            </a:r>
            <a:endParaRPr b="1" sz="900" u="sng">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b="1" lang="en-GB" sz="1600">
                <a:latin typeface="Open Sans"/>
                <a:ea typeface="Open Sans"/>
                <a:cs typeface="Open Sans"/>
                <a:sym typeface="Open Sans"/>
              </a:rPr>
              <a:t>AOP</a:t>
            </a:r>
            <a:r>
              <a:rPr lang="en-GB" sz="1600">
                <a:latin typeface="Open Sans"/>
                <a:ea typeface="Open Sans"/>
                <a:cs typeface="Open Sans"/>
                <a:sym typeface="Open Sans"/>
              </a:rPr>
              <a:t>: Satellites </a:t>
            </a:r>
            <a:r>
              <a:rPr b="1" lang="en-GB" sz="1600">
                <a:latin typeface="Open Sans"/>
                <a:ea typeface="Open Sans"/>
                <a:cs typeface="Open Sans"/>
                <a:sym typeface="Open Sans"/>
              </a:rPr>
              <a:t>progress</a:t>
            </a:r>
            <a:r>
              <a:rPr lang="en-GB" sz="1600">
                <a:latin typeface="Open Sans"/>
                <a:ea typeface="Open Sans"/>
                <a:cs typeface="Open Sans"/>
                <a:sym typeface="Open Sans"/>
              </a:rPr>
              <a:t> Oct to Feb 24 above other provisions</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b="1" lang="en-GB" sz="1600">
                <a:latin typeface="Open Sans"/>
                <a:ea typeface="Open Sans"/>
                <a:cs typeface="Open Sans"/>
                <a:sym typeface="Open Sans"/>
              </a:rPr>
              <a:t>AOP</a:t>
            </a:r>
            <a:r>
              <a:rPr lang="en-GB" sz="1600">
                <a:latin typeface="Open Sans"/>
                <a:ea typeface="Open Sans"/>
                <a:cs typeface="Open Sans"/>
                <a:sym typeface="Open Sans"/>
              </a:rPr>
              <a:t>: MOZ </a:t>
            </a:r>
            <a:r>
              <a:rPr b="1" lang="en-GB" sz="1600">
                <a:latin typeface="Open Sans"/>
                <a:ea typeface="Open Sans"/>
                <a:cs typeface="Open Sans"/>
                <a:sym typeface="Open Sans"/>
              </a:rPr>
              <a:t>progress</a:t>
            </a:r>
            <a:r>
              <a:rPr lang="en-GB" sz="1600">
                <a:latin typeface="Open Sans"/>
                <a:ea typeface="Open Sans"/>
                <a:cs typeface="Open Sans"/>
                <a:sym typeface="Open Sans"/>
              </a:rPr>
              <a:t> slightly below other provisions for progress Oct to Feb 24</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GB" sz="1600">
                <a:latin typeface="Open Sans"/>
                <a:ea typeface="Open Sans"/>
                <a:cs typeface="Open Sans"/>
                <a:sym typeface="Open Sans"/>
              </a:rPr>
              <a:t>Whole School </a:t>
            </a:r>
            <a:r>
              <a:rPr b="1" lang="en-GB" sz="1600">
                <a:latin typeface="Open Sans"/>
                <a:ea typeface="Open Sans"/>
                <a:cs typeface="Open Sans"/>
                <a:sym typeface="Open Sans"/>
              </a:rPr>
              <a:t>Progress</a:t>
            </a:r>
            <a:r>
              <a:rPr lang="en-GB" sz="1600">
                <a:latin typeface="Open Sans"/>
                <a:ea typeface="Open Sans"/>
                <a:cs typeface="Open Sans"/>
                <a:sym typeface="Open Sans"/>
              </a:rPr>
              <a:t> - All </a:t>
            </a:r>
            <a:r>
              <a:rPr b="1" lang="en-GB" sz="1600">
                <a:latin typeface="Open Sans"/>
                <a:ea typeface="Open Sans"/>
                <a:cs typeface="Open Sans"/>
                <a:sym typeface="Open Sans"/>
              </a:rPr>
              <a:t>AON</a:t>
            </a:r>
            <a:r>
              <a:rPr lang="en-GB" sz="1600">
                <a:latin typeface="Open Sans"/>
                <a:ea typeface="Open Sans"/>
                <a:cs typeface="Open Sans"/>
                <a:sym typeface="Open Sans"/>
              </a:rPr>
              <a:t> similar in progress Oct 23 to Feb 24</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b="1" lang="en-GB" sz="1600">
                <a:latin typeface="Open Sans"/>
                <a:ea typeface="Open Sans"/>
                <a:cs typeface="Open Sans"/>
                <a:sym typeface="Open Sans"/>
              </a:rPr>
              <a:t>PP </a:t>
            </a:r>
            <a:r>
              <a:rPr lang="en-GB" sz="1600">
                <a:latin typeface="Open Sans"/>
                <a:ea typeface="Open Sans"/>
                <a:cs typeface="Open Sans"/>
                <a:sym typeface="Open Sans"/>
              </a:rPr>
              <a:t>students </a:t>
            </a:r>
            <a:r>
              <a:rPr lang="en-GB" sz="1600">
                <a:latin typeface="Open Sans"/>
                <a:ea typeface="Open Sans"/>
                <a:cs typeface="Open Sans"/>
                <a:sym typeface="Open Sans"/>
              </a:rPr>
              <a:t>have</a:t>
            </a:r>
            <a:r>
              <a:rPr lang="en-GB" sz="1600">
                <a:latin typeface="Open Sans"/>
                <a:ea typeface="Open Sans"/>
                <a:cs typeface="Open Sans"/>
                <a:sym typeface="Open Sans"/>
              </a:rPr>
              <a:t> made less progress this term</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b="1" lang="en-GB" sz="1600">
                <a:latin typeface="Open Sans"/>
                <a:ea typeface="Open Sans"/>
                <a:cs typeface="Open Sans"/>
                <a:sym typeface="Open Sans"/>
              </a:rPr>
              <a:t>Attainment </a:t>
            </a:r>
            <a:r>
              <a:rPr lang="en-GB" sz="1600">
                <a:latin typeface="Open Sans"/>
                <a:ea typeface="Open Sans"/>
                <a:cs typeface="Open Sans"/>
                <a:sym typeface="Open Sans"/>
              </a:rPr>
              <a:t>Feb 23 and Feb 24 similar. Oct 23 in comparison to Feb 24 attainment is </a:t>
            </a:r>
            <a:r>
              <a:rPr lang="en-GB" sz="1600">
                <a:latin typeface="Open Sans"/>
                <a:ea typeface="Open Sans"/>
                <a:cs typeface="Open Sans"/>
                <a:sym typeface="Open Sans"/>
              </a:rPr>
              <a:t>significantly</a:t>
            </a:r>
            <a:r>
              <a:rPr lang="en-GB" sz="1600">
                <a:latin typeface="Open Sans"/>
                <a:ea typeface="Open Sans"/>
                <a:cs typeface="Open Sans"/>
                <a:sym typeface="Open Sans"/>
              </a:rPr>
              <a:t> higher. </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b="1" lang="en-GB" sz="1600">
                <a:latin typeface="Open Sans"/>
                <a:ea typeface="Open Sans"/>
                <a:cs typeface="Open Sans"/>
                <a:sym typeface="Open Sans"/>
              </a:rPr>
              <a:t>AON: </a:t>
            </a:r>
            <a:r>
              <a:rPr b="1" lang="en-GB" sz="1600">
                <a:latin typeface="Open Sans"/>
                <a:ea typeface="Open Sans"/>
                <a:cs typeface="Open Sans"/>
                <a:sym typeface="Open Sans"/>
              </a:rPr>
              <a:t>Attainment </a:t>
            </a:r>
            <a:r>
              <a:rPr lang="en-GB" sz="1600">
                <a:latin typeface="Open Sans"/>
                <a:ea typeface="Open Sans"/>
                <a:cs typeface="Open Sans"/>
                <a:sym typeface="Open Sans"/>
              </a:rPr>
              <a:t>Feb 24 scores are improved from Feb 23 but not as high as Oct 23.</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b="1" lang="en-GB" sz="1600">
                <a:latin typeface="Open Sans"/>
                <a:ea typeface="Open Sans"/>
                <a:cs typeface="Open Sans"/>
                <a:sym typeface="Open Sans"/>
              </a:rPr>
              <a:t>AON: </a:t>
            </a:r>
            <a:r>
              <a:rPr b="1" lang="en-GB" sz="1600">
                <a:latin typeface="Open Sans"/>
                <a:ea typeface="Open Sans"/>
                <a:cs typeface="Open Sans"/>
                <a:sym typeface="Open Sans"/>
              </a:rPr>
              <a:t>Attainment </a:t>
            </a:r>
            <a:r>
              <a:rPr lang="en-GB" sz="1600">
                <a:latin typeface="Open Sans"/>
                <a:ea typeface="Open Sans"/>
                <a:cs typeface="Open Sans"/>
                <a:sym typeface="Open Sans"/>
              </a:rPr>
              <a:t>C&amp;L has the greatest scores over 20 steps (others all similar)</a:t>
            </a:r>
            <a:endParaRPr sz="16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b="1" lang="en-GB" sz="1600">
                <a:latin typeface="Open Sans"/>
                <a:ea typeface="Open Sans"/>
                <a:cs typeface="Open Sans"/>
                <a:sym typeface="Open Sans"/>
              </a:rPr>
              <a:t>AOP</a:t>
            </a:r>
            <a:r>
              <a:rPr lang="en-GB" sz="1600">
                <a:latin typeface="Open Sans"/>
                <a:ea typeface="Open Sans"/>
                <a:cs typeface="Open Sans"/>
                <a:sym typeface="Open Sans"/>
              </a:rPr>
              <a:t>: </a:t>
            </a:r>
            <a:r>
              <a:rPr lang="en-GB" sz="1600">
                <a:latin typeface="Open Sans"/>
                <a:ea typeface="Open Sans"/>
                <a:cs typeface="Open Sans"/>
                <a:sym typeface="Open Sans"/>
              </a:rPr>
              <a:t>MOZ has made the most </a:t>
            </a:r>
            <a:r>
              <a:rPr b="1" lang="en-GB" sz="1600">
                <a:latin typeface="Open Sans"/>
                <a:ea typeface="Open Sans"/>
                <a:cs typeface="Open Sans"/>
                <a:sym typeface="Open Sans"/>
              </a:rPr>
              <a:t>attainment</a:t>
            </a:r>
            <a:r>
              <a:rPr lang="en-GB" sz="1600">
                <a:latin typeface="Open Sans"/>
                <a:ea typeface="Open Sans"/>
                <a:cs typeface="Open Sans"/>
                <a:sym typeface="Open Sans"/>
              </a:rPr>
              <a:t> above scores of 20 and above</a:t>
            </a:r>
            <a:endParaRPr sz="16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b="1" lang="en-GB" sz="1600">
                <a:latin typeface="Open Sans"/>
                <a:ea typeface="Open Sans"/>
                <a:cs typeface="Open Sans"/>
                <a:sym typeface="Open Sans"/>
              </a:rPr>
              <a:t>AOP Attainment</a:t>
            </a:r>
            <a:r>
              <a:rPr lang="en-GB" sz="1600">
                <a:latin typeface="Open Sans"/>
                <a:ea typeface="Open Sans"/>
                <a:cs typeface="Open Sans"/>
                <a:sym typeface="Open Sans"/>
              </a:rPr>
              <a:t>: MLD/SLD and Enhanced have scored higher than Sat, PMLD/Complex and ASC whom area all similar with scores. </a:t>
            </a:r>
            <a:endParaRPr sz="18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0" y="-130975"/>
            <a:ext cx="8520600" cy="62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3840"/>
              <a:t>Summary</a:t>
            </a:r>
            <a:endParaRPr sz="3840"/>
          </a:p>
        </p:txBody>
      </p:sp>
      <p:sp>
        <p:nvSpPr>
          <p:cNvPr id="88" name="Google Shape;88;p16"/>
          <p:cNvSpPr txBox="1"/>
          <p:nvPr/>
        </p:nvSpPr>
        <p:spPr>
          <a:xfrm>
            <a:off x="0" y="447950"/>
            <a:ext cx="9144000" cy="380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latin typeface="Open Sans"/>
              <a:ea typeface="Open Sans"/>
              <a:cs typeface="Open Sans"/>
              <a:sym typeface="Open Sans"/>
            </a:endParaRPr>
          </a:p>
          <a:p>
            <a:pPr indent="0" lvl="0" marL="0" rtl="0" algn="l">
              <a:spcBef>
                <a:spcPts val="0"/>
              </a:spcBef>
              <a:spcAft>
                <a:spcPts val="0"/>
              </a:spcAft>
              <a:buNone/>
            </a:pPr>
            <a:r>
              <a:t/>
            </a:r>
            <a:endParaRPr b="1" sz="1300" u="sng">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GB" sz="1600">
                <a:latin typeface="Open Sans"/>
                <a:ea typeface="Open Sans"/>
                <a:cs typeface="Open Sans"/>
                <a:sym typeface="Open Sans"/>
              </a:rPr>
              <a:t>Overall (maths and English) Small Steps has made more progress this term than Open Awards by 13%. No concerns.</a:t>
            </a:r>
            <a:endParaRPr sz="1600">
              <a:latin typeface="Open Sans"/>
              <a:ea typeface="Open Sans"/>
              <a:cs typeface="Open Sans"/>
              <a:sym typeface="Open Sans"/>
            </a:endParaRPr>
          </a:p>
          <a:p>
            <a:pPr indent="0" lvl="0" marL="0" rtl="0" algn="l">
              <a:spcBef>
                <a:spcPts val="0"/>
              </a:spcBef>
              <a:spcAft>
                <a:spcPts val="0"/>
              </a:spcAft>
              <a:buNone/>
            </a:pPr>
            <a:r>
              <a:t/>
            </a:r>
            <a:endParaRPr b="1" sz="1300" u="sng">
              <a:latin typeface="Open Sans"/>
              <a:ea typeface="Open Sans"/>
              <a:cs typeface="Open Sans"/>
              <a:sym typeface="Open Sans"/>
            </a:endParaRPr>
          </a:p>
          <a:p>
            <a:pPr indent="0" lvl="0" marL="0" rtl="0" algn="l">
              <a:spcBef>
                <a:spcPts val="0"/>
              </a:spcBef>
              <a:spcAft>
                <a:spcPts val="0"/>
              </a:spcAft>
              <a:buNone/>
            </a:pPr>
            <a:r>
              <a:rPr b="1" lang="en-GB" sz="1700" u="sng">
                <a:latin typeface="Open Sans"/>
                <a:ea typeface="Open Sans"/>
                <a:cs typeface="Open Sans"/>
                <a:sym typeface="Open Sans"/>
              </a:rPr>
              <a:t>Open Awards</a:t>
            </a:r>
            <a:endParaRPr b="1" sz="1700" u="sng">
              <a:latin typeface="Open Sans"/>
              <a:ea typeface="Open Sans"/>
              <a:cs typeface="Open Sans"/>
              <a:sym typeface="Open Sans"/>
            </a:endParaRPr>
          </a:p>
          <a:p>
            <a:pPr indent="0" lvl="0" marL="0" rtl="0" algn="l">
              <a:spcBef>
                <a:spcPts val="0"/>
              </a:spcBef>
              <a:spcAft>
                <a:spcPts val="0"/>
              </a:spcAft>
              <a:buNone/>
            </a:pPr>
            <a:r>
              <a:t/>
            </a:r>
            <a:endParaRPr b="1" sz="1700" u="sng">
              <a:latin typeface="Open Sans"/>
              <a:ea typeface="Open Sans"/>
              <a:cs typeface="Open Sans"/>
              <a:sym typeface="Open Sans"/>
            </a:endParaRPr>
          </a:p>
          <a:p>
            <a:pPr indent="-336550" lvl="0" marL="457200" rtl="0" algn="l">
              <a:spcBef>
                <a:spcPts val="0"/>
              </a:spcBef>
              <a:spcAft>
                <a:spcPts val="0"/>
              </a:spcAft>
              <a:buSzPts val="1700"/>
              <a:buFont typeface="Open Sans"/>
              <a:buChar char="●"/>
            </a:pPr>
            <a:r>
              <a:rPr lang="en-GB" sz="1600">
                <a:latin typeface="Open Sans"/>
                <a:ea typeface="Open Sans"/>
                <a:cs typeface="Open Sans"/>
                <a:sym typeface="Open Sans"/>
              </a:rPr>
              <a:t>Very similar progress in OA Maths and English this term.</a:t>
            </a:r>
            <a:endParaRPr b="1" sz="1700" u="sng">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rPr b="1" lang="en-GB" sz="1700" u="sng">
                <a:latin typeface="Open Sans"/>
                <a:ea typeface="Open Sans"/>
                <a:cs typeface="Open Sans"/>
                <a:sym typeface="Open Sans"/>
              </a:rPr>
              <a:t>Small Steps</a:t>
            </a:r>
            <a:endParaRPr b="1" sz="1700" u="sng">
              <a:latin typeface="Open Sans"/>
              <a:ea typeface="Open Sans"/>
              <a:cs typeface="Open Sans"/>
              <a:sym typeface="Open Sans"/>
            </a:endParaRPr>
          </a:p>
          <a:p>
            <a:pPr indent="0" lvl="0" marL="0" rtl="0" algn="l">
              <a:spcBef>
                <a:spcPts val="0"/>
              </a:spcBef>
              <a:spcAft>
                <a:spcPts val="0"/>
              </a:spcAft>
              <a:buNone/>
            </a:pPr>
            <a:r>
              <a:t/>
            </a:r>
            <a:endParaRPr b="1" sz="1700" u="sng">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en-GB" sz="1500">
                <a:latin typeface="Open Sans"/>
                <a:ea typeface="Open Sans"/>
                <a:cs typeface="Open Sans"/>
                <a:sym typeface="Open Sans"/>
              </a:rPr>
              <a:t>Identical progress in SS Maths and English progress </a:t>
            </a:r>
            <a:endParaRPr sz="1500">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en-GB" sz="1500">
                <a:latin typeface="Open Sans"/>
                <a:ea typeface="Open Sans"/>
                <a:cs typeface="Open Sans"/>
                <a:sym typeface="Open Sans"/>
              </a:rPr>
              <a:t>All SS English are similar for Feb 24 and are an improvement on Feb 23 and in line with Oct 23</a:t>
            </a:r>
            <a:endParaRPr sz="1500">
              <a:latin typeface="Open Sans"/>
              <a:ea typeface="Open Sans"/>
              <a:cs typeface="Open Sans"/>
              <a:sym typeface="Open Sans"/>
            </a:endParaRPr>
          </a:p>
          <a:p>
            <a:pPr indent="-336550" lvl="0" marL="457200" rtl="0" algn="l">
              <a:spcBef>
                <a:spcPts val="0"/>
              </a:spcBef>
              <a:spcAft>
                <a:spcPts val="0"/>
              </a:spcAft>
              <a:buSzPts val="1700"/>
              <a:buFont typeface="Open Sans"/>
              <a:buChar char="●"/>
            </a:pPr>
            <a:r>
              <a:rPr lang="en-GB" sz="1500">
                <a:latin typeface="Open Sans"/>
                <a:ea typeface="Open Sans"/>
                <a:cs typeface="Open Sans"/>
                <a:sym typeface="Open Sans"/>
              </a:rPr>
              <a:t>Data has slightly less progress than other areas of maths but not significant. </a:t>
            </a:r>
            <a:endParaRPr sz="1500">
              <a:latin typeface="Open Sans"/>
              <a:ea typeface="Open Sans"/>
              <a:cs typeface="Open Sans"/>
              <a:sym typeface="Open Sans"/>
            </a:endParaRPr>
          </a:p>
          <a:p>
            <a:pPr indent="-336550" lvl="0" marL="457200" rtl="0" algn="l">
              <a:spcBef>
                <a:spcPts val="0"/>
              </a:spcBef>
              <a:spcAft>
                <a:spcPts val="0"/>
              </a:spcAft>
              <a:buSzPts val="1700"/>
              <a:buFont typeface="Open Sans"/>
              <a:buChar char="●"/>
            </a:pPr>
            <a:r>
              <a:rPr lang="en-GB" sz="1500">
                <a:latin typeface="Open Sans"/>
                <a:ea typeface="Open Sans"/>
                <a:cs typeface="Open Sans"/>
                <a:sym typeface="Open Sans"/>
              </a:rPr>
              <a:t>There is a significant increase to Feb 23 and Feb 24 is in line with Oct 23. </a:t>
            </a:r>
            <a:endParaRPr sz="17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1863900" y="410625"/>
            <a:ext cx="54162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Summary- AOP Attainment </a:t>
            </a:r>
            <a:endParaRPr/>
          </a:p>
        </p:txBody>
      </p:sp>
      <p:sp>
        <p:nvSpPr>
          <p:cNvPr id="94" name="Google Shape;94;p17"/>
          <p:cNvSpPr txBox="1"/>
          <p:nvPr>
            <p:ph idx="1" type="body"/>
          </p:nvPr>
        </p:nvSpPr>
        <p:spPr>
          <a:xfrm>
            <a:off x="311700" y="1266325"/>
            <a:ext cx="8520600" cy="3519600"/>
          </a:xfrm>
          <a:prstGeom prst="rect">
            <a:avLst/>
          </a:prstGeom>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rgbClr val="000000"/>
              </a:buClr>
              <a:buSzPts val="1700"/>
              <a:buFont typeface="Arial"/>
              <a:buChar char="●"/>
            </a:pPr>
            <a:r>
              <a:rPr lang="en-GB" sz="1700">
                <a:solidFill>
                  <a:srgbClr val="000000"/>
                </a:solidFill>
                <a:latin typeface="Arial"/>
                <a:ea typeface="Arial"/>
                <a:cs typeface="Arial"/>
                <a:sym typeface="Arial"/>
              </a:rPr>
              <a:t>In PMLD/ Complex needs, C&amp;L had the least attainment  and Sensory the most.These two areas were the highest last term so monitor next term. </a:t>
            </a:r>
            <a:endParaRPr sz="1700">
              <a:solidFill>
                <a:srgbClr val="000000"/>
              </a:solidFill>
              <a:latin typeface="Arial"/>
              <a:ea typeface="Arial"/>
              <a:cs typeface="Arial"/>
              <a:sym typeface="Arial"/>
            </a:endParaRPr>
          </a:p>
          <a:p>
            <a:pPr indent="-336550" lvl="0" marL="457200" rtl="0" algn="l">
              <a:lnSpc>
                <a:spcPct val="100000"/>
              </a:lnSpc>
              <a:spcBef>
                <a:spcPts val="0"/>
              </a:spcBef>
              <a:spcAft>
                <a:spcPts val="0"/>
              </a:spcAft>
              <a:buClr>
                <a:srgbClr val="000000"/>
              </a:buClr>
              <a:buSzPts val="1700"/>
              <a:buFont typeface="Arial"/>
              <a:buChar char="●"/>
            </a:pPr>
            <a:r>
              <a:rPr lang="en-GB" sz="1700">
                <a:solidFill>
                  <a:srgbClr val="000000"/>
                </a:solidFill>
                <a:latin typeface="Arial"/>
                <a:ea typeface="Arial"/>
                <a:cs typeface="Arial"/>
                <a:sym typeface="Arial"/>
              </a:rPr>
              <a:t>In Enhanced, Sensory had the slowest attainment. C&amp;L has made the greatest attainment this term. Last term was not of concern so monitor.</a:t>
            </a:r>
            <a:endParaRPr sz="1700">
              <a:solidFill>
                <a:srgbClr val="000000"/>
              </a:solidFill>
              <a:latin typeface="Arial"/>
              <a:ea typeface="Arial"/>
              <a:cs typeface="Arial"/>
              <a:sym typeface="Arial"/>
            </a:endParaRPr>
          </a:p>
          <a:p>
            <a:pPr indent="-336550" lvl="0" marL="457200" rtl="0" algn="l">
              <a:lnSpc>
                <a:spcPct val="100000"/>
              </a:lnSpc>
              <a:spcBef>
                <a:spcPts val="0"/>
              </a:spcBef>
              <a:spcAft>
                <a:spcPts val="0"/>
              </a:spcAft>
              <a:buClr>
                <a:srgbClr val="000000"/>
              </a:buClr>
              <a:buSzPts val="1700"/>
              <a:buFont typeface="Arial"/>
              <a:buChar char="●"/>
            </a:pPr>
            <a:r>
              <a:rPr lang="en-GB" sz="1700">
                <a:solidFill>
                  <a:srgbClr val="000000"/>
                </a:solidFill>
                <a:latin typeface="Arial"/>
                <a:ea typeface="Arial"/>
                <a:cs typeface="Arial"/>
                <a:sym typeface="Arial"/>
              </a:rPr>
              <a:t>In MLD/SLD, sensory had the least attainment and C&amp;L the greatest. This corresponds to last term. Intervention required.</a:t>
            </a:r>
            <a:endParaRPr sz="1700">
              <a:solidFill>
                <a:srgbClr val="000000"/>
              </a:solidFill>
              <a:latin typeface="Arial"/>
              <a:ea typeface="Arial"/>
              <a:cs typeface="Arial"/>
              <a:sym typeface="Arial"/>
            </a:endParaRPr>
          </a:p>
          <a:p>
            <a:pPr indent="-336550" lvl="0" marL="457200" rtl="0" algn="l">
              <a:lnSpc>
                <a:spcPct val="100000"/>
              </a:lnSpc>
              <a:spcBef>
                <a:spcPts val="0"/>
              </a:spcBef>
              <a:spcAft>
                <a:spcPts val="0"/>
              </a:spcAft>
              <a:buClr>
                <a:srgbClr val="000000"/>
              </a:buClr>
              <a:buSzPts val="1700"/>
              <a:buFont typeface="Arial"/>
              <a:buChar char="●"/>
            </a:pPr>
            <a:r>
              <a:rPr lang="en-GB" sz="1700">
                <a:solidFill>
                  <a:srgbClr val="000000"/>
                </a:solidFill>
                <a:latin typeface="Arial"/>
                <a:ea typeface="Arial"/>
                <a:cs typeface="Arial"/>
                <a:sym typeface="Arial"/>
              </a:rPr>
              <a:t>In ASC, Ph&amp;Med and Sensory had the least attainment. C&amp;L the greatest. Last term was not of concern as all had 10 steps +</a:t>
            </a:r>
            <a:endParaRPr sz="1700">
              <a:solidFill>
                <a:srgbClr val="000000"/>
              </a:solidFill>
              <a:latin typeface="Arial"/>
              <a:ea typeface="Arial"/>
              <a:cs typeface="Arial"/>
              <a:sym typeface="Arial"/>
            </a:endParaRPr>
          </a:p>
          <a:p>
            <a:pPr indent="-336550" lvl="0" marL="457200" rtl="0" algn="l">
              <a:lnSpc>
                <a:spcPct val="100000"/>
              </a:lnSpc>
              <a:spcBef>
                <a:spcPts val="0"/>
              </a:spcBef>
              <a:spcAft>
                <a:spcPts val="0"/>
              </a:spcAft>
              <a:buClr>
                <a:srgbClr val="000000"/>
              </a:buClr>
              <a:buSzPts val="1700"/>
              <a:buFont typeface="Arial"/>
              <a:buChar char="●"/>
            </a:pPr>
            <a:r>
              <a:rPr lang="en-GB" sz="1700">
                <a:solidFill>
                  <a:srgbClr val="000000"/>
                </a:solidFill>
                <a:latin typeface="Arial"/>
                <a:ea typeface="Arial"/>
                <a:cs typeface="Arial"/>
                <a:sym typeface="Arial"/>
              </a:rPr>
              <a:t>In MOZ C&amp;L and PFA had significant attainment. SEMH had the least. Not of concern as last term SEMH had 10 steps +</a:t>
            </a:r>
            <a:endParaRPr sz="1700">
              <a:solidFill>
                <a:srgbClr val="000000"/>
              </a:solidFill>
              <a:latin typeface="Arial"/>
              <a:ea typeface="Arial"/>
              <a:cs typeface="Arial"/>
              <a:sym typeface="Arial"/>
            </a:endParaRPr>
          </a:p>
          <a:p>
            <a:pPr indent="-336550" lvl="0" marL="457200" rtl="0" algn="l">
              <a:lnSpc>
                <a:spcPct val="100000"/>
              </a:lnSpc>
              <a:spcBef>
                <a:spcPts val="0"/>
              </a:spcBef>
              <a:spcAft>
                <a:spcPts val="0"/>
              </a:spcAft>
              <a:buClr>
                <a:srgbClr val="000000"/>
              </a:buClr>
              <a:buSzPts val="1700"/>
              <a:buFont typeface="Arial"/>
              <a:buChar char="●"/>
            </a:pPr>
            <a:r>
              <a:rPr lang="en-GB" sz="1700">
                <a:solidFill>
                  <a:srgbClr val="000000"/>
                </a:solidFill>
                <a:latin typeface="Arial"/>
                <a:ea typeface="Arial"/>
                <a:cs typeface="Arial"/>
                <a:sym typeface="Arial"/>
              </a:rPr>
              <a:t>In Satellites, C&amp;L and C&amp;I had the greatest attainment. Sensory and Ph&amp;Med have made the least. This was not the case last term. Intervention req due to 0-4</a:t>
            </a:r>
            <a:endParaRPr sz="17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0" y="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3840"/>
              <a:t>Actions</a:t>
            </a:r>
            <a:endParaRPr sz="3840"/>
          </a:p>
        </p:txBody>
      </p:sp>
      <p:sp>
        <p:nvSpPr>
          <p:cNvPr id="100" name="Google Shape;100;p18"/>
          <p:cNvSpPr txBox="1"/>
          <p:nvPr/>
        </p:nvSpPr>
        <p:spPr>
          <a:xfrm>
            <a:off x="119850" y="707400"/>
            <a:ext cx="88614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u="sng">
              <a:latin typeface="Open Sans"/>
              <a:ea typeface="Open Sans"/>
              <a:cs typeface="Open Sans"/>
              <a:sym typeface="Open Sans"/>
            </a:endParaRPr>
          </a:p>
          <a:p>
            <a:pPr indent="-349250" lvl="0" marL="457200" rtl="0" algn="l">
              <a:spcBef>
                <a:spcPts val="0"/>
              </a:spcBef>
              <a:spcAft>
                <a:spcPts val="0"/>
              </a:spcAft>
              <a:buSzPts val="1900"/>
              <a:buFont typeface="Open Sans"/>
              <a:buAutoNum type="arabicPeriod"/>
            </a:pPr>
            <a:r>
              <a:rPr lang="en-GB" sz="1900">
                <a:latin typeface="Open Sans"/>
                <a:ea typeface="Open Sans"/>
                <a:cs typeface="Open Sans"/>
                <a:sym typeface="Open Sans"/>
              </a:rPr>
              <a:t>Whole school progress decreased from this time last year and last term. Suspected problem- Brought data collection forward by two weeks. Ensure it is in line with previous years. Ensure future data collections have equal intervals. </a:t>
            </a:r>
            <a:endParaRPr sz="1900">
              <a:latin typeface="Open Sans"/>
              <a:ea typeface="Open Sans"/>
              <a:cs typeface="Open Sans"/>
              <a:sym typeface="Open Sans"/>
            </a:endParaRPr>
          </a:p>
          <a:p>
            <a:pPr indent="0" lvl="0" marL="457200" rtl="0" algn="l">
              <a:spcBef>
                <a:spcPts val="0"/>
              </a:spcBef>
              <a:spcAft>
                <a:spcPts val="0"/>
              </a:spcAft>
              <a:buNone/>
            </a:pPr>
            <a:r>
              <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AutoNum type="arabicPeriod"/>
            </a:pPr>
            <a:r>
              <a:rPr lang="en-GB" sz="1900">
                <a:latin typeface="Open Sans"/>
                <a:ea typeface="Open Sans"/>
                <a:cs typeface="Open Sans"/>
                <a:sym typeface="Open Sans"/>
              </a:rPr>
              <a:t>Monitor PP students progress next term</a:t>
            </a:r>
            <a:endParaRPr sz="1900">
              <a:latin typeface="Open Sans"/>
              <a:ea typeface="Open Sans"/>
              <a:cs typeface="Open Sans"/>
              <a:sym typeface="Open Sans"/>
            </a:endParaRPr>
          </a:p>
          <a:p>
            <a:pPr indent="0" lvl="0" marL="457200" rtl="0" algn="l">
              <a:spcBef>
                <a:spcPts val="0"/>
              </a:spcBef>
              <a:spcAft>
                <a:spcPts val="0"/>
              </a:spcAft>
              <a:buNone/>
            </a:pPr>
            <a:r>
              <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AutoNum type="arabicPeriod"/>
            </a:pPr>
            <a:r>
              <a:rPr lang="en-GB" sz="1900">
                <a:latin typeface="Open Sans"/>
                <a:ea typeface="Open Sans"/>
                <a:cs typeface="Open Sans"/>
                <a:sym typeface="Open Sans"/>
              </a:rPr>
              <a:t>In MLD/ SLD classes- provide interventions to help improve sensory outcomes progress. Identify through PP meets/ individual MAPP scores and provide staff information. </a:t>
            </a:r>
            <a:endParaRPr sz="1900">
              <a:latin typeface="Open Sans"/>
              <a:ea typeface="Open Sans"/>
              <a:cs typeface="Open Sans"/>
              <a:sym typeface="Open Sans"/>
            </a:endParaRPr>
          </a:p>
          <a:p>
            <a:pPr indent="0" lvl="0" marL="457200" rtl="0" algn="l">
              <a:spcBef>
                <a:spcPts val="0"/>
              </a:spcBef>
              <a:spcAft>
                <a:spcPts val="0"/>
              </a:spcAft>
              <a:buNone/>
            </a:pPr>
            <a:r>
              <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AutoNum type="arabicPeriod"/>
            </a:pPr>
            <a:r>
              <a:rPr lang="en-GB" sz="1900">
                <a:latin typeface="Open Sans"/>
                <a:ea typeface="Open Sans"/>
                <a:cs typeface="Open Sans"/>
                <a:sym typeface="Open Sans"/>
              </a:rPr>
              <a:t>In Satellites investigate 0-4 attainment in Sensory and Physical &amp; medical and provide intervention. </a:t>
            </a:r>
            <a:endParaRPr sz="1900">
              <a:latin typeface="Open Sans"/>
              <a:ea typeface="Open Sans"/>
              <a:cs typeface="Open Sans"/>
              <a:sym typeface="Open Sans"/>
            </a:endParaRPr>
          </a:p>
        </p:txBody>
      </p:sp>
      <p:sp>
        <p:nvSpPr>
          <p:cNvPr id="101" name="Google Shape;101;p18"/>
          <p:cNvSpPr txBox="1"/>
          <p:nvPr/>
        </p:nvSpPr>
        <p:spPr>
          <a:xfrm>
            <a:off x="119850" y="749050"/>
            <a:ext cx="859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202500" y="162790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4640"/>
              <a:t>Progress </a:t>
            </a:r>
            <a:endParaRPr sz="4640"/>
          </a:p>
          <a:p>
            <a:pPr indent="0" lvl="0" marL="0" rtl="0" algn="ctr">
              <a:spcBef>
                <a:spcPts val="0"/>
              </a:spcBef>
              <a:spcAft>
                <a:spcPts val="0"/>
              </a:spcAft>
              <a:buSzPts val="990"/>
              <a:buNone/>
            </a:pPr>
            <a:r>
              <a:rPr lang="en-GB" sz="4640"/>
              <a:t>Oct 23 - Feb 24</a:t>
            </a:r>
            <a:endParaRPr sz="4640"/>
          </a:p>
        </p:txBody>
      </p:sp>
      <p:sp>
        <p:nvSpPr>
          <p:cNvPr id="107" name="Google Shape;107;p19"/>
          <p:cNvSpPr txBox="1"/>
          <p:nvPr/>
        </p:nvSpPr>
        <p:spPr>
          <a:xfrm>
            <a:off x="0" y="749050"/>
            <a:ext cx="91440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u="sng">
              <a:latin typeface="Open Sans"/>
              <a:ea typeface="Open Sans"/>
              <a:cs typeface="Open Sans"/>
              <a:sym typeface="Open Sans"/>
            </a:endParaRPr>
          </a:p>
          <a:p>
            <a:pPr indent="0" lvl="0" marL="0" rtl="0" algn="l">
              <a:spcBef>
                <a:spcPts val="0"/>
              </a:spcBef>
              <a:spcAft>
                <a:spcPts val="0"/>
              </a:spcAft>
              <a:buNone/>
            </a:pPr>
            <a:r>
              <a:t/>
            </a:r>
            <a:endParaRPr sz="1100" u="sng">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sp>
        <p:nvSpPr>
          <p:cNvPr id="108" name="Google Shape;108;p19"/>
          <p:cNvSpPr txBox="1"/>
          <p:nvPr/>
        </p:nvSpPr>
        <p:spPr>
          <a:xfrm>
            <a:off x="119850" y="749050"/>
            <a:ext cx="859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09" name="Google Shape;109;p19"/>
          <p:cNvSpPr txBox="1"/>
          <p:nvPr/>
        </p:nvSpPr>
        <p:spPr>
          <a:xfrm>
            <a:off x="202500" y="1873600"/>
            <a:ext cx="8739000" cy="554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4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2148075" y="0"/>
            <a:ext cx="63687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u="sng"/>
              <a:t>Full School Progress Feb 24</a:t>
            </a:r>
            <a:endParaRPr u="sng"/>
          </a:p>
        </p:txBody>
      </p:sp>
      <p:sp>
        <p:nvSpPr>
          <p:cNvPr id="115" name="Google Shape;115;p20"/>
          <p:cNvSpPr txBox="1"/>
          <p:nvPr>
            <p:ph type="title"/>
          </p:nvPr>
        </p:nvSpPr>
        <p:spPr>
          <a:xfrm>
            <a:off x="2334325" y="591525"/>
            <a:ext cx="4050300" cy="676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sz="2933">
                <a:solidFill>
                  <a:srgbClr val="000000"/>
                </a:solidFill>
              </a:rPr>
              <a:t>Progress Oct 23 to Feb 24</a:t>
            </a:r>
            <a:endParaRPr sz="2933">
              <a:solidFill>
                <a:srgbClr val="000000"/>
              </a:solidFill>
            </a:endParaRPr>
          </a:p>
          <a:p>
            <a:pPr indent="0" lvl="0" marL="0" rtl="0" algn="ctr">
              <a:spcBef>
                <a:spcPts val="0"/>
              </a:spcBef>
              <a:spcAft>
                <a:spcPts val="0"/>
              </a:spcAft>
              <a:buNone/>
            </a:pPr>
            <a:r>
              <a:t/>
            </a:r>
            <a:endParaRPr sz="1661">
              <a:solidFill>
                <a:srgbClr val="000000"/>
              </a:solidFill>
            </a:endParaRPr>
          </a:p>
        </p:txBody>
      </p:sp>
      <p:sp>
        <p:nvSpPr>
          <p:cNvPr id="116" name="Google Shape;116;p20"/>
          <p:cNvSpPr txBox="1"/>
          <p:nvPr/>
        </p:nvSpPr>
        <p:spPr>
          <a:xfrm>
            <a:off x="7131578" y="2328200"/>
            <a:ext cx="1122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100">
              <a:latin typeface="Open Sans"/>
              <a:ea typeface="Open Sans"/>
              <a:cs typeface="Open Sans"/>
              <a:sym typeface="Open Sans"/>
            </a:endParaRPr>
          </a:p>
        </p:txBody>
      </p:sp>
      <p:sp>
        <p:nvSpPr>
          <p:cNvPr id="117" name="Google Shape;117;p20"/>
          <p:cNvSpPr txBox="1"/>
          <p:nvPr/>
        </p:nvSpPr>
        <p:spPr>
          <a:xfrm>
            <a:off x="7131578" y="3742675"/>
            <a:ext cx="1122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100">
              <a:latin typeface="Open Sans"/>
              <a:ea typeface="Open Sans"/>
              <a:cs typeface="Open Sans"/>
              <a:sym typeface="Open Sans"/>
            </a:endParaRPr>
          </a:p>
        </p:txBody>
      </p:sp>
      <p:sp>
        <p:nvSpPr>
          <p:cNvPr id="118" name="Google Shape;118;p20"/>
          <p:cNvSpPr txBox="1"/>
          <p:nvPr/>
        </p:nvSpPr>
        <p:spPr>
          <a:xfrm>
            <a:off x="1774753" y="2467688"/>
            <a:ext cx="1122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100">
                <a:latin typeface="Open Sans"/>
                <a:ea typeface="Open Sans"/>
                <a:cs typeface="Open Sans"/>
                <a:sym typeface="Open Sans"/>
              </a:rPr>
              <a:t>16</a:t>
            </a:r>
            <a:r>
              <a:rPr b="1" lang="en-GB" sz="1100">
                <a:latin typeface="Open Sans"/>
                <a:ea typeface="Open Sans"/>
                <a:cs typeface="Open Sans"/>
                <a:sym typeface="Open Sans"/>
              </a:rPr>
              <a:t>%</a:t>
            </a:r>
            <a:endParaRPr b="1" sz="1100">
              <a:latin typeface="Open Sans"/>
              <a:ea typeface="Open Sans"/>
              <a:cs typeface="Open Sans"/>
              <a:sym typeface="Open Sans"/>
            </a:endParaRPr>
          </a:p>
        </p:txBody>
      </p:sp>
      <p:sp>
        <p:nvSpPr>
          <p:cNvPr id="119" name="Google Shape;119;p20"/>
          <p:cNvSpPr txBox="1"/>
          <p:nvPr/>
        </p:nvSpPr>
        <p:spPr>
          <a:xfrm>
            <a:off x="1681578" y="2467700"/>
            <a:ext cx="1122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100">
                <a:latin typeface="Open Sans"/>
                <a:ea typeface="Open Sans"/>
                <a:cs typeface="Open Sans"/>
                <a:sym typeface="Open Sans"/>
              </a:rPr>
              <a:t>23</a:t>
            </a:r>
            <a:r>
              <a:rPr b="1" lang="en-GB" sz="1100">
                <a:latin typeface="Open Sans"/>
                <a:ea typeface="Open Sans"/>
                <a:cs typeface="Open Sans"/>
                <a:sym typeface="Open Sans"/>
              </a:rPr>
              <a:t>%</a:t>
            </a:r>
            <a:endParaRPr b="1" sz="1100">
              <a:latin typeface="Open Sans"/>
              <a:ea typeface="Open Sans"/>
              <a:cs typeface="Open Sans"/>
              <a:sym typeface="Open Sans"/>
            </a:endParaRPr>
          </a:p>
        </p:txBody>
      </p:sp>
      <p:sp>
        <p:nvSpPr>
          <p:cNvPr id="120" name="Google Shape;120;p20"/>
          <p:cNvSpPr/>
          <p:nvPr/>
        </p:nvSpPr>
        <p:spPr>
          <a:xfrm>
            <a:off x="5861188" y="1514450"/>
            <a:ext cx="2118000" cy="1981500"/>
          </a:xfrm>
          <a:prstGeom prst="rect">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There is less progress from last term and February 23</a:t>
            </a:r>
            <a:endParaRPr/>
          </a:p>
          <a:p>
            <a:pPr indent="0" lvl="0" marL="0" rtl="0" algn="ctr">
              <a:spcBef>
                <a:spcPts val="0"/>
              </a:spcBef>
              <a:spcAft>
                <a:spcPts val="0"/>
              </a:spcAft>
              <a:buNone/>
            </a:pPr>
            <a:r>
              <a:t/>
            </a:r>
            <a:endParaRPr/>
          </a:p>
          <a:p>
            <a:pPr indent="0" lvl="0" marL="0" rtl="0" algn="ctr">
              <a:spcBef>
                <a:spcPts val="0"/>
              </a:spcBef>
              <a:spcAft>
                <a:spcPts val="0"/>
              </a:spcAft>
              <a:buNone/>
            </a:pPr>
            <a:r>
              <a:rPr i="1" lang="en-GB"/>
              <a:t>*Suspected issue submission date brought forward to January rather than February. </a:t>
            </a:r>
            <a:endParaRPr i="1"/>
          </a:p>
        </p:txBody>
      </p:sp>
      <p:pic>
        <p:nvPicPr>
          <p:cNvPr id="121" name="Google Shape;121;p20"/>
          <p:cNvPicPr preferRelativeResize="0"/>
          <p:nvPr/>
        </p:nvPicPr>
        <p:blipFill rotWithShape="1">
          <a:blip r:embed="rId3">
            <a:alphaModFix/>
          </a:blip>
          <a:srcRect b="15001" l="33555" r="15143" t="19885"/>
          <a:stretch/>
        </p:blipFill>
        <p:spPr>
          <a:xfrm>
            <a:off x="553425" y="1267724"/>
            <a:ext cx="3090253" cy="3046625"/>
          </a:xfrm>
          <a:prstGeom prst="rect">
            <a:avLst/>
          </a:prstGeom>
          <a:noFill/>
          <a:ln>
            <a:noFill/>
          </a:ln>
        </p:spPr>
      </p:pic>
      <p:pic>
        <p:nvPicPr>
          <p:cNvPr id="122" name="Google Shape;122;p20"/>
          <p:cNvPicPr preferRelativeResize="0"/>
          <p:nvPr/>
        </p:nvPicPr>
        <p:blipFill>
          <a:blip r:embed="rId4">
            <a:alphaModFix/>
          </a:blip>
          <a:stretch>
            <a:fillRect/>
          </a:stretch>
        </p:blipFill>
        <p:spPr>
          <a:xfrm>
            <a:off x="3832725" y="4202350"/>
            <a:ext cx="3609975" cy="676275"/>
          </a:xfrm>
          <a:prstGeom prst="rect">
            <a:avLst/>
          </a:prstGeom>
          <a:noFill/>
          <a:ln>
            <a:noFill/>
          </a:ln>
        </p:spPr>
      </p:pic>
      <p:sp>
        <p:nvSpPr>
          <p:cNvPr id="123" name="Google Shape;123;p20"/>
          <p:cNvSpPr txBox="1"/>
          <p:nvPr/>
        </p:nvSpPr>
        <p:spPr>
          <a:xfrm>
            <a:off x="117550" y="684025"/>
            <a:ext cx="27801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700">
              <a:latin typeface="Open Sans"/>
              <a:ea typeface="Open Sans"/>
              <a:cs typeface="Open Sans"/>
              <a:sym typeface="Open Sans"/>
            </a:endParaRPr>
          </a:p>
        </p:txBody>
      </p:sp>
      <p:sp>
        <p:nvSpPr>
          <p:cNvPr id="124" name="Google Shape;124;p20"/>
          <p:cNvSpPr txBox="1"/>
          <p:nvPr/>
        </p:nvSpPr>
        <p:spPr>
          <a:xfrm>
            <a:off x="2693650" y="2217750"/>
            <a:ext cx="7497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12%</a:t>
            </a:r>
            <a:endParaRPr sz="1800">
              <a:solidFill>
                <a:schemeClr val="dk2"/>
              </a:solidFill>
              <a:latin typeface="Open Sans"/>
              <a:ea typeface="Open Sans"/>
              <a:cs typeface="Open Sans"/>
              <a:sym typeface="Open Sans"/>
            </a:endParaRPr>
          </a:p>
        </p:txBody>
      </p:sp>
      <p:sp>
        <p:nvSpPr>
          <p:cNvPr id="125" name="Google Shape;125;p20"/>
          <p:cNvSpPr txBox="1"/>
          <p:nvPr/>
        </p:nvSpPr>
        <p:spPr>
          <a:xfrm>
            <a:off x="2218350" y="1621013"/>
            <a:ext cx="7497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12%</a:t>
            </a:r>
            <a:endParaRPr sz="1800">
              <a:solidFill>
                <a:schemeClr val="dk2"/>
              </a:solidFill>
              <a:latin typeface="Open Sans"/>
              <a:ea typeface="Open Sans"/>
              <a:cs typeface="Open Sans"/>
              <a:sym typeface="Open Sans"/>
            </a:endParaRPr>
          </a:p>
        </p:txBody>
      </p:sp>
      <p:sp>
        <p:nvSpPr>
          <p:cNvPr id="126" name="Google Shape;126;p20"/>
          <p:cNvSpPr txBox="1"/>
          <p:nvPr/>
        </p:nvSpPr>
        <p:spPr>
          <a:xfrm>
            <a:off x="1398375" y="1696575"/>
            <a:ext cx="7497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16%</a:t>
            </a:r>
            <a:endParaRPr sz="1800">
              <a:solidFill>
                <a:schemeClr val="dk2"/>
              </a:solidFill>
              <a:latin typeface="Open Sans"/>
              <a:ea typeface="Open Sans"/>
              <a:cs typeface="Open Sans"/>
              <a:sym typeface="Open Sans"/>
            </a:endParaRPr>
          </a:p>
        </p:txBody>
      </p:sp>
      <p:sp>
        <p:nvSpPr>
          <p:cNvPr id="127" name="Google Shape;127;p20"/>
          <p:cNvSpPr txBox="1"/>
          <p:nvPr/>
        </p:nvSpPr>
        <p:spPr>
          <a:xfrm>
            <a:off x="1584625" y="3495950"/>
            <a:ext cx="7497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60</a:t>
            </a:r>
            <a:r>
              <a:rPr lang="en-GB" sz="1800">
                <a:solidFill>
                  <a:schemeClr val="dk2"/>
                </a:solidFill>
                <a:latin typeface="Open Sans"/>
                <a:ea typeface="Open Sans"/>
                <a:cs typeface="Open Sans"/>
                <a:sym typeface="Open Sans"/>
              </a:rPr>
              <a:t>%</a:t>
            </a:r>
            <a:endParaRPr sz="1800">
              <a:solidFill>
                <a:schemeClr val="dk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0" y="0"/>
            <a:ext cx="9144000" cy="627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rgbClr val="000000"/>
              </a:buClr>
              <a:buSzPct val="33420"/>
              <a:buFont typeface="Arial"/>
              <a:buNone/>
            </a:pPr>
            <a:r>
              <a:rPr lang="en-GB" sz="2962"/>
              <a:t>Full School Progress Oct 23 - Feb 24 - by Area of Need</a:t>
            </a:r>
            <a:endParaRPr sz="3822"/>
          </a:p>
        </p:txBody>
      </p:sp>
      <p:sp>
        <p:nvSpPr>
          <p:cNvPr id="133" name="Google Shape;133;p21"/>
          <p:cNvSpPr txBox="1"/>
          <p:nvPr/>
        </p:nvSpPr>
        <p:spPr>
          <a:xfrm>
            <a:off x="2999425" y="3725625"/>
            <a:ext cx="90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latin typeface="Open Sans"/>
              <a:ea typeface="Open Sans"/>
              <a:cs typeface="Open Sans"/>
              <a:sym typeface="Open Sans"/>
            </a:endParaRPr>
          </a:p>
        </p:txBody>
      </p:sp>
      <p:pic>
        <p:nvPicPr>
          <p:cNvPr id="134" name="Google Shape;134;p21"/>
          <p:cNvPicPr preferRelativeResize="0"/>
          <p:nvPr/>
        </p:nvPicPr>
        <p:blipFill>
          <a:blip r:embed="rId3">
            <a:alphaModFix/>
          </a:blip>
          <a:stretch>
            <a:fillRect/>
          </a:stretch>
        </p:blipFill>
        <p:spPr>
          <a:xfrm>
            <a:off x="5783100" y="4505025"/>
            <a:ext cx="3133725" cy="465575"/>
          </a:xfrm>
          <a:prstGeom prst="rect">
            <a:avLst/>
          </a:prstGeom>
          <a:noFill/>
          <a:ln>
            <a:noFill/>
          </a:ln>
        </p:spPr>
      </p:pic>
      <p:sp>
        <p:nvSpPr>
          <p:cNvPr id="135" name="Google Shape;135;p21"/>
          <p:cNvSpPr/>
          <p:nvPr/>
        </p:nvSpPr>
        <p:spPr>
          <a:xfrm>
            <a:off x="7080875" y="887625"/>
            <a:ext cx="1772700" cy="177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All areas very similar in progress from Oct-Feb in AON</a:t>
            </a:r>
            <a:endParaRPr/>
          </a:p>
        </p:txBody>
      </p:sp>
      <p:sp>
        <p:nvSpPr>
          <p:cNvPr id="136" name="Google Shape;136;p21"/>
          <p:cNvSpPr/>
          <p:nvPr/>
        </p:nvSpPr>
        <p:spPr>
          <a:xfrm>
            <a:off x="812625" y="3562775"/>
            <a:ext cx="4113300" cy="13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C&amp;L 77, 6, 8, 9</a:t>
            </a:r>
            <a:endParaRPr/>
          </a:p>
          <a:p>
            <a:pPr indent="0" lvl="0" marL="0" rtl="0" algn="l">
              <a:spcBef>
                <a:spcPts val="0"/>
              </a:spcBef>
              <a:spcAft>
                <a:spcPts val="0"/>
              </a:spcAft>
              <a:buNone/>
            </a:pPr>
            <a:r>
              <a:rPr lang="en-GB"/>
              <a:t>C&amp;I 75, 10, 11, 4</a:t>
            </a:r>
            <a:endParaRPr/>
          </a:p>
          <a:p>
            <a:pPr indent="0" lvl="0" marL="0" rtl="0" algn="l">
              <a:spcBef>
                <a:spcPts val="0"/>
              </a:spcBef>
              <a:spcAft>
                <a:spcPts val="0"/>
              </a:spcAft>
              <a:buNone/>
            </a:pPr>
            <a:r>
              <a:rPr lang="en-GB"/>
              <a:t>Ph&amp;Med 70, 10, 15, 5</a:t>
            </a:r>
            <a:endParaRPr/>
          </a:p>
          <a:p>
            <a:pPr indent="0" lvl="0" marL="0" rtl="0" algn="l">
              <a:spcBef>
                <a:spcPts val="0"/>
              </a:spcBef>
              <a:spcAft>
                <a:spcPts val="0"/>
              </a:spcAft>
              <a:buNone/>
            </a:pPr>
            <a:r>
              <a:rPr lang="en-GB"/>
              <a:t>PFA 70, 15, 11, 4</a:t>
            </a:r>
            <a:endParaRPr/>
          </a:p>
          <a:p>
            <a:pPr indent="0" lvl="0" marL="0" rtl="0" algn="l">
              <a:spcBef>
                <a:spcPts val="0"/>
              </a:spcBef>
              <a:spcAft>
                <a:spcPts val="0"/>
              </a:spcAft>
              <a:buNone/>
            </a:pPr>
            <a:r>
              <a:rPr lang="en-GB"/>
              <a:t>Sensory 71, 8, 13, 8</a:t>
            </a:r>
            <a:endParaRPr/>
          </a:p>
          <a:p>
            <a:pPr indent="0" lvl="0" marL="0" rtl="0" algn="l">
              <a:spcBef>
                <a:spcPts val="0"/>
              </a:spcBef>
              <a:spcAft>
                <a:spcPts val="0"/>
              </a:spcAft>
              <a:buNone/>
            </a:pPr>
            <a:r>
              <a:rPr lang="en-GB"/>
              <a:t>SEMH 69, 16, 9, 6</a:t>
            </a:r>
            <a:endParaRPr/>
          </a:p>
        </p:txBody>
      </p:sp>
      <p:pic>
        <p:nvPicPr>
          <p:cNvPr id="137" name="Google Shape;137;p21"/>
          <p:cNvPicPr preferRelativeResize="0"/>
          <p:nvPr/>
        </p:nvPicPr>
        <p:blipFill rotWithShape="1">
          <a:blip r:embed="rId4">
            <a:alphaModFix/>
          </a:blip>
          <a:srcRect b="12598" l="0" r="0" t="11001"/>
          <a:stretch/>
        </p:blipFill>
        <p:spPr>
          <a:xfrm>
            <a:off x="317950" y="627300"/>
            <a:ext cx="6434348" cy="2851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